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66" r:id="rId4"/>
    <p:sldId id="267" r:id="rId5"/>
    <p:sldId id="268" r:id="rId6"/>
    <p:sldId id="269" r:id="rId7"/>
    <p:sldId id="270" r:id="rId8"/>
    <p:sldId id="271" r:id="rId9"/>
    <p:sldId id="272" r:id="rId10"/>
    <p:sldId id="273" r:id="rId11"/>
    <p:sldId id="259" r:id="rId12"/>
    <p:sldId id="291" r:id="rId13"/>
    <p:sldId id="290" r:id="rId14"/>
    <p:sldId id="288" r:id="rId15"/>
    <p:sldId id="292" r:id="rId16"/>
    <p:sldId id="293" r:id="rId17"/>
    <p:sldId id="294" r:id="rId18"/>
    <p:sldId id="260" r:id="rId19"/>
    <p:sldId id="282" r:id="rId20"/>
    <p:sldId id="280" r:id="rId21"/>
    <p:sldId id="276" r:id="rId22"/>
    <p:sldId id="283" r:id="rId23"/>
    <p:sldId id="284" r:id="rId24"/>
    <p:sldId id="285" r:id="rId25"/>
    <p:sldId id="286" r:id="rId26"/>
    <p:sldId id="277" r:id="rId27"/>
    <p:sldId id="261" r:id="rId28"/>
    <p:sldId id="279" r:id="rId29"/>
    <p:sldId id="275" r:id="rId30"/>
    <p:sldId id="295" r:id="rId31"/>
    <p:sldId id="296" r:id="rId32"/>
    <p:sldId id="274" r:id="rId33"/>
    <p:sldId id="265" r:id="rId34"/>
    <p:sldId id="26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33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053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675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325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05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3172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795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245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5/2/2019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699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8BD707-D9CF-40AE-B4C6-C98DA3205C09}" type="datetimeFigureOut">
              <a:rPr lang="en-US" smtClean="0"/>
              <a:pPr/>
              <a:t>5/2/2019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8827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8408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5/2/2019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6778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smtClean="0"/>
              <a:t>Lecture-4</a:t>
            </a:r>
            <a:endParaRPr lang="en-US" dirty="0"/>
          </a:p>
        </p:txBody>
      </p:sp>
      <p:sp>
        <p:nvSpPr>
          <p:cNvPr id="3" name="Subtitle 2"/>
          <p:cNvSpPr>
            <a:spLocks noGrp="1"/>
          </p:cNvSpPr>
          <p:nvPr>
            <p:ph type="subTitle" idx="1"/>
          </p:nvPr>
        </p:nvSpPr>
        <p:spPr/>
        <p:txBody>
          <a:bodyPr/>
          <a:lstStyle/>
          <a:p>
            <a:pPr algn="l"/>
            <a:r>
              <a:rPr lang="en-US" dirty="0" smtClean="0">
                <a:solidFill>
                  <a:schemeClr val="tx1"/>
                </a:solidFill>
              </a:rPr>
              <a:t>Geographical Aspects</a:t>
            </a:r>
            <a:endParaRPr lang="en-US" dirty="0">
              <a:solidFill>
                <a:schemeClr val="tx1"/>
              </a:solidFill>
            </a:endParaRPr>
          </a:p>
        </p:txBody>
      </p:sp>
    </p:spTree>
    <p:extLst>
      <p:ext uri="{BB962C8B-B14F-4D97-AF65-F5344CB8AC3E}">
        <p14:creationId xmlns:p14="http://schemas.microsoft.com/office/powerpoint/2010/main" val="243417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Soil</a:t>
            </a:r>
          </a:p>
        </p:txBody>
      </p:sp>
      <p:sp>
        <p:nvSpPr>
          <p:cNvPr id="3" name="Content Placeholder 2"/>
          <p:cNvSpPr>
            <a:spLocks noGrp="1"/>
          </p:cNvSpPr>
          <p:nvPr>
            <p:ph idx="1"/>
          </p:nvPr>
        </p:nvSpPr>
        <p:spPr/>
        <p:txBody>
          <a:bodyPr/>
          <a:lstStyle/>
          <a:p>
            <a:pPr algn="just"/>
            <a:r>
              <a:rPr lang="en-US" b="1" dirty="0">
                <a:latin typeface="Times New Roman" pitchFamily="18" charset="0"/>
                <a:cs typeface="Times New Roman" pitchFamily="18" charset="0"/>
              </a:rPr>
              <a:t>Poor drainage- </a:t>
            </a:r>
            <a:r>
              <a:rPr lang="en-US" dirty="0">
                <a:latin typeface="Times New Roman" pitchFamily="18" charset="0"/>
                <a:cs typeface="Times New Roman" pitchFamily="18" charset="0"/>
              </a:rPr>
              <a:t>too much compaction with sand can </a:t>
            </a:r>
            <a:r>
              <a:rPr lang="en-US" dirty="0" err="1">
                <a:latin typeface="Times New Roman" pitchFamily="18" charset="0"/>
                <a:cs typeface="Times New Roman" pitchFamily="18" charset="0"/>
              </a:rPr>
              <a:t>cuase</a:t>
            </a:r>
            <a:r>
              <a:rPr lang="en-US" dirty="0">
                <a:latin typeface="Times New Roman" pitchFamily="18" charset="0"/>
                <a:cs typeface="Times New Roman" pitchFamily="18" charset="0"/>
              </a:rPr>
              <a:t> poor drainage.</a:t>
            </a:r>
          </a:p>
          <a:p>
            <a:pPr algn="just"/>
            <a:r>
              <a:rPr lang="en-US" b="1" dirty="0">
                <a:latin typeface="Times New Roman" pitchFamily="18" charset="0"/>
                <a:cs typeface="Times New Roman" pitchFamily="18" charset="0"/>
              </a:rPr>
              <a:t>Soil acidity level- </a:t>
            </a:r>
            <a:r>
              <a:rPr lang="en-US" dirty="0">
                <a:latin typeface="Times New Roman" pitchFamily="18" charset="0"/>
                <a:cs typeface="Times New Roman" pitchFamily="18" charset="0"/>
              </a:rPr>
              <a:t>when organic matter reduced there is a chance of increasing acidity which will impact the ability for plants and crops to grow.</a:t>
            </a:r>
          </a:p>
          <a:p>
            <a:pPr algn="just"/>
            <a:r>
              <a:rPr lang="en-US" b="1" dirty="0">
                <a:latin typeface="Times New Roman" pitchFamily="18" charset="0"/>
                <a:cs typeface="Times New Roman" pitchFamily="18" charset="0"/>
              </a:rPr>
              <a:t>Water pollution: </a:t>
            </a:r>
            <a:r>
              <a:rPr lang="en-US" dirty="0">
                <a:latin typeface="Times New Roman" pitchFamily="18" charset="0"/>
                <a:cs typeface="Times New Roman" pitchFamily="18" charset="0"/>
              </a:rPr>
              <a:t>Run off with sediments and pesticides from soil can cause water pollution. This can damage the fish and water quality</a:t>
            </a:r>
            <a:r>
              <a:rPr lang="en-US" sz="2800" dirty="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389916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 &amp; </a:t>
            </a:r>
            <a:r>
              <a:rPr lang="en-US" dirty="0" smtClean="0"/>
              <a:t>Fauna</a:t>
            </a:r>
            <a:endParaRPr lang="en-US" dirty="0"/>
          </a:p>
        </p:txBody>
      </p:sp>
      <p:sp>
        <p:nvSpPr>
          <p:cNvPr id="3" name="Content Placeholder 2"/>
          <p:cNvSpPr>
            <a:spLocks noGrp="1"/>
          </p:cNvSpPr>
          <p:nvPr>
            <p:ph idx="1"/>
          </p:nvPr>
        </p:nvSpPr>
        <p:spPr/>
        <p:txBody>
          <a:bodyPr>
            <a:normAutofit/>
          </a:bodyPr>
          <a:lstStyle/>
          <a:p>
            <a:pPr algn="just">
              <a:defRPr/>
            </a:pPr>
            <a:r>
              <a:rPr lang="en-US" dirty="0">
                <a:latin typeface="Arial" panose="020B0604020202020204" pitchFamily="34" charset="0"/>
                <a:cs typeface="Arial" panose="020B0604020202020204" pitchFamily="34" charset="0"/>
              </a:rPr>
              <a:t>Bangladesh is rich in fauna, including nearly 250 indigenous species of mammals, 750 types of birds, 150 kinds of reptiles and amphibians, and 200 varieties of marine and freshwater fish. </a:t>
            </a:r>
          </a:p>
          <a:p>
            <a:pPr algn="just">
              <a:defRPr/>
            </a:pP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Sundarbans</a:t>
            </a:r>
            <a:r>
              <a:rPr lang="en-US" dirty="0">
                <a:latin typeface="Arial" panose="020B0604020202020204" pitchFamily="34" charset="0"/>
                <a:cs typeface="Arial" panose="020B0604020202020204" pitchFamily="34" charset="0"/>
              </a:rPr>
              <a:t> area is one of the principal remaining domains of the Royal Bengal tiger, and herds of elephants and many leopards inhabit the Chittagong Hill Tracts. Other animals living in Bangladesh include mongoose, jackal, Bengal fox, wild boar, parakeet, kingfisher, vulture, and swamp crocodile.</a:t>
            </a:r>
          </a:p>
          <a:p>
            <a:pPr algn="just">
              <a:defRPr/>
            </a:pPr>
            <a:r>
              <a:rPr lang="en-US" dirty="0">
                <a:latin typeface="Arial" panose="020B0604020202020204" pitchFamily="34" charset="0"/>
                <a:cs typeface="Arial" panose="020B0604020202020204" pitchFamily="34" charset="0"/>
              </a:rPr>
              <a:t>Valuable trees in Bangladesh, include </a:t>
            </a:r>
            <a:r>
              <a:rPr lang="en-US" dirty="0" err="1">
                <a:latin typeface="Arial" panose="020B0604020202020204" pitchFamily="34" charset="0"/>
                <a:cs typeface="Arial" panose="020B0604020202020204" pitchFamily="34" charset="0"/>
              </a:rPr>
              <a:t>sundari</a:t>
            </a:r>
            <a:r>
              <a:rPr lang="en-US" dirty="0">
                <a:latin typeface="Arial" panose="020B0604020202020204" pitchFamily="34" charset="0"/>
                <a:cs typeface="Arial" panose="020B0604020202020204" pitchFamily="34" charset="0"/>
              </a:rPr>
              <a:t> (hence the name </a:t>
            </a:r>
            <a:r>
              <a:rPr lang="en-US" dirty="0" err="1">
                <a:latin typeface="Arial" panose="020B0604020202020204" pitchFamily="34" charset="0"/>
                <a:cs typeface="Arial" panose="020B0604020202020204" pitchFamily="34" charset="0"/>
              </a:rPr>
              <a:t>Sundarbans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gewa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sal</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garan</a:t>
            </a:r>
            <a:r>
              <a:rPr lang="en-US" dirty="0">
                <a:latin typeface="Arial" panose="020B0604020202020204" pitchFamily="34" charset="0"/>
                <a:cs typeface="Arial" panose="020B0604020202020204" pitchFamily="34" charset="0"/>
              </a:rPr>
              <a:t>. Village groves include fruit trees (mango and jackfruit). The country also has many varieties of bamboo.</a:t>
            </a:r>
          </a:p>
          <a:p>
            <a:endParaRPr lang="en-US" dirty="0"/>
          </a:p>
        </p:txBody>
      </p:sp>
    </p:spTree>
    <p:extLst>
      <p:ext uri="{BB962C8B-B14F-4D97-AF65-F5344CB8AC3E}">
        <p14:creationId xmlns:p14="http://schemas.microsoft.com/office/powerpoint/2010/main" val="80500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096" y="152400"/>
            <a:ext cx="4944274" cy="6477000"/>
          </a:xfrm>
          <a:prstGeom prst="rect">
            <a:avLst/>
          </a:prstGeom>
        </p:spPr>
      </p:pic>
    </p:spTree>
    <p:extLst>
      <p:ext uri="{BB962C8B-B14F-4D97-AF65-F5344CB8AC3E}">
        <p14:creationId xmlns:p14="http://schemas.microsoft.com/office/powerpoint/2010/main" val="661701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762000"/>
            <a:ext cx="2819400" cy="923330"/>
          </a:xfrm>
          <a:prstGeom prst="rect">
            <a:avLst/>
          </a:prstGeom>
        </p:spPr>
        <p:txBody>
          <a:bodyPr wrap="square">
            <a:spAutoFit/>
          </a:bodyPr>
          <a:lstStyle/>
          <a:p>
            <a:r>
              <a:rPr lang="en-US" dirty="0"/>
              <a:t>Fig. </a:t>
            </a:r>
            <a:r>
              <a:rPr lang="en-US" dirty="0" smtClean="0"/>
              <a:t>Marine </a:t>
            </a:r>
            <a:r>
              <a:rPr lang="en-US" dirty="0"/>
              <a:t>fauna and flora diversity of Bangladesh (total = 1242). </a:t>
            </a:r>
          </a:p>
        </p:txBody>
      </p:sp>
      <p:pic>
        <p:nvPicPr>
          <p:cNvPr id="6" name="Picture 5"/>
          <p:cNvPicPr>
            <a:picLocks noChangeAspect="1"/>
          </p:cNvPicPr>
          <p:nvPr/>
        </p:nvPicPr>
        <p:blipFill>
          <a:blip r:embed="rId2"/>
          <a:stretch>
            <a:fillRect/>
          </a:stretch>
        </p:blipFill>
        <p:spPr>
          <a:xfrm>
            <a:off x="14785" y="228600"/>
            <a:ext cx="6096000" cy="6496050"/>
          </a:xfrm>
          <a:prstGeom prst="rect">
            <a:avLst/>
          </a:prstGeom>
        </p:spPr>
      </p:pic>
    </p:spTree>
    <p:extLst>
      <p:ext uri="{BB962C8B-B14F-4D97-AF65-F5344CB8AC3E}">
        <p14:creationId xmlns:p14="http://schemas.microsoft.com/office/powerpoint/2010/main" val="410008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
            <a:ext cx="4583458" cy="3047999"/>
          </a:xfrm>
          <a:prstGeom prst="rect">
            <a:avLst/>
          </a:prstGeom>
        </p:spPr>
      </p:pic>
      <p:pic>
        <p:nvPicPr>
          <p:cNvPr id="5" name="Picture 4"/>
          <p:cNvPicPr>
            <a:picLocks noChangeAspect="1"/>
          </p:cNvPicPr>
          <p:nvPr/>
        </p:nvPicPr>
        <p:blipFill>
          <a:blip r:embed="rId3"/>
          <a:stretch>
            <a:fillRect/>
          </a:stretch>
        </p:blipFill>
        <p:spPr>
          <a:xfrm>
            <a:off x="4698044" y="548346"/>
            <a:ext cx="4445956" cy="2931754"/>
          </a:xfrm>
          <a:prstGeom prst="rect">
            <a:avLst/>
          </a:prstGeom>
        </p:spPr>
      </p:pic>
      <p:pic>
        <p:nvPicPr>
          <p:cNvPr id="7" name="Picture 6"/>
          <p:cNvPicPr>
            <a:picLocks noChangeAspect="1"/>
          </p:cNvPicPr>
          <p:nvPr/>
        </p:nvPicPr>
        <p:blipFill>
          <a:blip r:embed="rId4"/>
          <a:stretch>
            <a:fillRect/>
          </a:stretch>
        </p:blipFill>
        <p:spPr>
          <a:xfrm>
            <a:off x="4680002" y="4267199"/>
            <a:ext cx="4463997" cy="2516469"/>
          </a:xfrm>
          <a:prstGeom prst="rect">
            <a:avLst/>
          </a:prstGeom>
        </p:spPr>
      </p:pic>
      <p:pic>
        <p:nvPicPr>
          <p:cNvPr id="8" name="Picture 7"/>
          <p:cNvPicPr>
            <a:picLocks noChangeAspect="1"/>
          </p:cNvPicPr>
          <p:nvPr/>
        </p:nvPicPr>
        <p:blipFill>
          <a:blip r:embed="rId5"/>
          <a:stretch>
            <a:fillRect/>
          </a:stretch>
        </p:blipFill>
        <p:spPr>
          <a:xfrm>
            <a:off x="87658" y="3733800"/>
            <a:ext cx="4495800" cy="2667000"/>
          </a:xfrm>
          <a:prstGeom prst="rect">
            <a:avLst/>
          </a:prstGeom>
        </p:spPr>
      </p:pic>
    </p:spTree>
    <p:extLst>
      <p:ext uri="{BB962C8B-B14F-4D97-AF65-F5344CB8AC3E}">
        <p14:creationId xmlns:p14="http://schemas.microsoft.com/office/powerpoint/2010/main" val="269339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158" y="152400"/>
            <a:ext cx="4628848" cy="3276600"/>
          </a:xfrm>
          <a:prstGeom prst="rect">
            <a:avLst/>
          </a:prstGeom>
        </p:spPr>
      </p:pic>
      <p:pic>
        <p:nvPicPr>
          <p:cNvPr id="5" name="Picture 4"/>
          <p:cNvPicPr>
            <a:picLocks noChangeAspect="1"/>
          </p:cNvPicPr>
          <p:nvPr/>
        </p:nvPicPr>
        <p:blipFill>
          <a:blip r:embed="rId3"/>
          <a:stretch>
            <a:fillRect/>
          </a:stretch>
        </p:blipFill>
        <p:spPr>
          <a:xfrm>
            <a:off x="4944394" y="1219200"/>
            <a:ext cx="4183684" cy="3133725"/>
          </a:xfrm>
          <a:prstGeom prst="rect">
            <a:avLst/>
          </a:prstGeom>
        </p:spPr>
      </p:pic>
    </p:spTree>
    <p:extLst>
      <p:ext uri="{BB962C8B-B14F-4D97-AF65-F5344CB8AC3E}">
        <p14:creationId xmlns:p14="http://schemas.microsoft.com/office/powerpoint/2010/main" val="222912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2987040" cy="475396"/>
          </a:xfrm>
        </p:spPr>
        <p:txBody>
          <a:bodyPr>
            <a:normAutofit fontScale="90000"/>
          </a:bodyPr>
          <a:lstStyle/>
          <a:p>
            <a:r>
              <a:rPr lang="en-US" dirty="0" smtClean="0"/>
              <a:t>Rare animals</a:t>
            </a:r>
            <a:endParaRPr lang="en-US" dirty="0"/>
          </a:p>
        </p:txBody>
      </p:sp>
      <p:pic>
        <p:nvPicPr>
          <p:cNvPr id="4" name="Content Placeholder 3"/>
          <p:cNvPicPr>
            <a:picLocks noGrp="1" noChangeAspect="1"/>
          </p:cNvPicPr>
          <p:nvPr>
            <p:ph idx="1"/>
          </p:nvPr>
        </p:nvPicPr>
        <p:blipFill>
          <a:blip r:embed="rId2"/>
          <a:stretch>
            <a:fillRect/>
          </a:stretch>
        </p:blipFill>
        <p:spPr>
          <a:xfrm>
            <a:off x="122830" y="773131"/>
            <a:ext cx="2894875" cy="3189270"/>
          </a:xfrm>
          <a:prstGeom prst="rect">
            <a:avLst/>
          </a:prstGeom>
        </p:spPr>
      </p:pic>
      <p:pic>
        <p:nvPicPr>
          <p:cNvPr id="5" name="Picture 4"/>
          <p:cNvPicPr>
            <a:picLocks noChangeAspect="1"/>
          </p:cNvPicPr>
          <p:nvPr/>
        </p:nvPicPr>
        <p:blipFill>
          <a:blip r:embed="rId3"/>
          <a:stretch>
            <a:fillRect/>
          </a:stretch>
        </p:blipFill>
        <p:spPr>
          <a:xfrm>
            <a:off x="3537382" y="541240"/>
            <a:ext cx="4854667" cy="3192560"/>
          </a:xfrm>
          <a:prstGeom prst="rect">
            <a:avLst/>
          </a:prstGeom>
        </p:spPr>
      </p:pic>
      <p:pic>
        <p:nvPicPr>
          <p:cNvPr id="6" name="Picture 5"/>
          <p:cNvPicPr>
            <a:picLocks noChangeAspect="1"/>
          </p:cNvPicPr>
          <p:nvPr/>
        </p:nvPicPr>
        <p:blipFill>
          <a:blip r:embed="rId4"/>
          <a:stretch>
            <a:fillRect/>
          </a:stretch>
        </p:blipFill>
        <p:spPr>
          <a:xfrm>
            <a:off x="19334" y="4058832"/>
            <a:ext cx="4396478" cy="2608080"/>
          </a:xfrm>
          <a:prstGeom prst="rect">
            <a:avLst/>
          </a:prstGeom>
        </p:spPr>
      </p:pic>
      <p:pic>
        <p:nvPicPr>
          <p:cNvPr id="7" name="Picture 6"/>
          <p:cNvPicPr>
            <a:picLocks noChangeAspect="1"/>
          </p:cNvPicPr>
          <p:nvPr/>
        </p:nvPicPr>
        <p:blipFill>
          <a:blip r:embed="rId5"/>
          <a:stretch>
            <a:fillRect/>
          </a:stretch>
        </p:blipFill>
        <p:spPr>
          <a:xfrm>
            <a:off x="4563278" y="3950132"/>
            <a:ext cx="4568212" cy="2709956"/>
          </a:xfrm>
          <a:prstGeom prst="rect">
            <a:avLst/>
          </a:prstGeom>
        </p:spPr>
      </p:pic>
    </p:spTree>
    <p:extLst>
      <p:ext uri="{BB962C8B-B14F-4D97-AF65-F5344CB8AC3E}">
        <p14:creationId xmlns:p14="http://schemas.microsoft.com/office/powerpoint/2010/main" val="379181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152401"/>
            <a:ext cx="4624251" cy="2743200"/>
          </a:xfrm>
          <a:prstGeom prst="rect">
            <a:avLst/>
          </a:prstGeom>
        </p:spPr>
      </p:pic>
      <p:pic>
        <p:nvPicPr>
          <p:cNvPr id="5" name="Picture 4"/>
          <p:cNvPicPr>
            <a:picLocks noChangeAspect="1"/>
          </p:cNvPicPr>
          <p:nvPr/>
        </p:nvPicPr>
        <p:blipFill>
          <a:blip r:embed="rId3"/>
          <a:stretch>
            <a:fillRect/>
          </a:stretch>
        </p:blipFill>
        <p:spPr>
          <a:xfrm>
            <a:off x="4814182" y="1295400"/>
            <a:ext cx="4221677" cy="2754823"/>
          </a:xfrm>
          <a:prstGeom prst="rect">
            <a:avLst/>
          </a:prstGeom>
        </p:spPr>
      </p:pic>
    </p:spTree>
    <p:extLst>
      <p:ext uri="{BB962C8B-B14F-4D97-AF65-F5344CB8AC3E}">
        <p14:creationId xmlns:p14="http://schemas.microsoft.com/office/powerpoint/2010/main" val="364193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67422"/>
          </a:xfrm>
        </p:spPr>
        <p:txBody>
          <a:bodyPr>
            <a:normAutofit fontScale="90000"/>
          </a:bodyPr>
          <a:lstStyle/>
          <a:p>
            <a:r>
              <a:rPr lang="en-US" dirty="0"/>
              <a:t>Major Natural Disaster of Bangladesh</a:t>
            </a:r>
          </a:p>
        </p:txBody>
      </p:sp>
      <p:sp>
        <p:nvSpPr>
          <p:cNvPr id="3" name="Content Placeholder 2"/>
          <p:cNvSpPr>
            <a:spLocks noGrp="1"/>
          </p:cNvSpPr>
          <p:nvPr>
            <p:ph idx="1"/>
          </p:nvPr>
        </p:nvSpPr>
        <p:spPr>
          <a:xfrm>
            <a:off x="1" y="5410200"/>
            <a:ext cx="9067800" cy="1219200"/>
          </a:xfrm>
        </p:spPr>
        <p:txBody>
          <a:bodyPr>
            <a:normAutofit/>
          </a:bodyPr>
          <a:lstStyle/>
          <a:p>
            <a:pPr algn="just">
              <a:defRPr/>
            </a:pPr>
            <a:r>
              <a:rPr lang="en-US" dirty="0">
                <a:latin typeface="Arial" panose="020B0604020202020204" pitchFamily="34" charset="0"/>
                <a:cs typeface="Arial" panose="020B0604020202020204" pitchFamily="34" charset="0"/>
              </a:rPr>
              <a:t>Bangladesh is prone to many kinds of natural disasters. Of these natural disasters, the most important ones to mention are tropical cyclones with associated storm-surges, floods, droughts, tornadoes and river-bank erosions. </a:t>
            </a:r>
          </a:p>
          <a:p>
            <a:endParaRPr lang="en-US" dirty="0"/>
          </a:p>
        </p:txBody>
      </p:sp>
      <p:pic>
        <p:nvPicPr>
          <p:cNvPr id="4" name="Picture 3"/>
          <p:cNvPicPr>
            <a:picLocks noChangeAspect="1"/>
          </p:cNvPicPr>
          <p:nvPr/>
        </p:nvPicPr>
        <p:blipFill>
          <a:blip r:embed="rId2"/>
          <a:stretch>
            <a:fillRect/>
          </a:stretch>
        </p:blipFill>
        <p:spPr>
          <a:xfrm>
            <a:off x="1866708" y="1447800"/>
            <a:ext cx="5280929" cy="3733800"/>
          </a:xfrm>
          <a:prstGeom prst="rect">
            <a:avLst/>
          </a:prstGeom>
        </p:spPr>
      </p:pic>
    </p:spTree>
    <p:extLst>
      <p:ext uri="{BB962C8B-B14F-4D97-AF65-F5344CB8AC3E}">
        <p14:creationId xmlns:p14="http://schemas.microsoft.com/office/powerpoint/2010/main" val="64461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28800" y="19334"/>
            <a:ext cx="5181600" cy="6705600"/>
          </a:xfrm>
          <a:prstGeom prst="rect">
            <a:avLst/>
          </a:prstGeom>
        </p:spPr>
      </p:pic>
    </p:spTree>
    <p:extLst>
      <p:ext uri="{BB962C8B-B14F-4D97-AF65-F5344CB8AC3E}">
        <p14:creationId xmlns:p14="http://schemas.microsoft.com/office/powerpoint/2010/main" val="246405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Sessons</a:t>
            </a:r>
            <a:r>
              <a:rPr lang="en-US" b="1" dirty="0"/>
              <a:t> and Climate</a:t>
            </a:r>
            <a:endParaRPr lang="en-US" dirty="0"/>
          </a:p>
        </p:txBody>
      </p:sp>
      <p:sp>
        <p:nvSpPr>
          <p:cNvPr id="3" name="Content Placeholder 2"/>
          <p:cNvSpPr>
            <a:spLocks noGrp="1"/>
          </p:cNvSpPr>
          <p:nvPr>
            <p:ph idx="1"/>
          </p:nvPr>
        </p:nvSpPr>
        <p:spPr/>
        <p:txBody>
          <a:bodyPr>
            <a:normAutofit fontScale="92500" lnSpcReduction="10000"/>
          </a:bodyPr>
          <a:lstStyle/>
          <a:p>
            <a:pPr algn="just">
              <a:defRPr/>
            </a:pPr>
            <a:r>
              <a:rPr lang="en-US" dirty="0">
                <a:latin typeface="Arial" panose="020B0604020202020204" pitchFamily="34" charset="0"/>
                <a:cs typeface="Arial" panose="020B0604020202020204" pitchFamily="34" charset="0"/>
              </a:rPr>
              <a:t>Bangladesh has a subtropical monsoon climate characterized by wide seasonal variations in rainfall, moderately warm temperatures, and high humidity. </a:t>
            </a:r>
            <a:r>
              <a:rPr lang="en-US" dirty="0" smtClean="0">
                <a:latin typeface="Arial" panose="020B0604020202020204" pitchFamily="34" charset="0"/>
                <a:cs typeface="Arial" panose="020B0604020202020204" pitchFamily="34" charset="0"/>
              </a:rPr>
              <a:t>The monsoonal wind causes heavy rainfall.</a:t>
            </a:r>
            <a:endParaRPr lang="en-US" dirty="0">
              <a:latin typeface="Arial" panose="020B0604020202020204" pitchFamily="34" charset="0"/>
              <a:cs typeface="Arial" panose="020B0604020202020204" pitchFamily="34" charset="0"/>
            </a:endParaRPr>
          </a:p>
          <a:p>
            <a:pPr algn="just">
              <a:defRPr/>
            </a:pPr>
            <a:r>
              <a:rPr lang="en-US" dirty="0">
                <a:latin typeface="Arial" panose="020B0604020202020204" pitchFamily="34" charset="0"/>
                <a:cs typeface="Arial" panose="020B0604020202020204" pitchFamily="34" charset="0"/>
              </a:rPr>
              <a:t>Traditionally Bangladeshis subdivide the year into six seasons: </a:t>
            </a:r>
            <a:r>
              <a:rPr lang="en-US" dirty="0" err="1">
                <a:latin typeface="Arial" panose="020B0604020202020204" pitchFamily="34" charset="0"/>
                <a:cs typeface="Arial" panose="020B0604020202020204" pitchFamily="34" charset="0"/>
              </a:rPr>
              <a:t>Grismo</a:t>
            </a:r>
            <a:r>
              <a:rPr lang="en-US" dirty="0">
                <a:latin typeface="Arial" panose="020B0604020202020204" pitchFamily="34" charset="0"/>
                <a:cs typeface="Arial" panose="020B0604020202020204" pitchFamily="34" charset="0"/>
              </a:rPr>
              <a:t> (summer), </a:t>
            </a:r>
            <a:r>
              <a:rPr lang="en-US" dirty="0" err="1">
                <a:latin typeface="Arial" panose="020B0604020202020204" pitchFamily="34" charset="0"/>
                <a:cs typeface="Arial" panose="020B0604020202020204" pitchFamily="34" charset="0"/>
              </a:rPr>
              <a:t>Barsha</a:t>
            </a:r>
            <a:r>
              <a:rPr lang="en-US" dirty="0">
                <a:latin typeface="Arial" panose="020B0604020202020204" pitchFamily="34" charset="0"/>
                <a:cs typeface="Arial" panose="020B0604020202020204" pitchFamily="34" charset="0"/>
              </a:rPr>
              <a:t> (rainy), </a:t>
            </a:r>
            <a:r>
              <a:rPr lang="en-US" dirty="0" err="1">
                <a:latin typeface="Arial" panose="020B0604020202020204" pitchFamily="34" charset="0"/>
                <a:cs typeface="Arial" panose="020B0604020202020204" pitchFamily="34" charset="0"/>
              </a:rPr>
              <a:t>Sharat</a:t>
            </a:r>
            <a:r>
              <a:rPr lang="en-US" dirty="0">
                <a:latin typeface="Arial" panose="020B0604020202020204" pitchFamily="34" charset="0"/>
                <a:cs typeface="Arial" panose="020B0604020202020204" pitchFamily="34" charset="0"/>
              </a:rPr>
              <a:t> (autumn), </a:t>
            </a:r>
            <a:r>
              <a:rPr lang="en-US" dirty="0" err="1">
                <a:latin typeface="Arial" panose="020B0604020202020204" pitchFamily="34" charset="0"/>
                <a:cs typeface="Arial" panose="020B0604020202020204" pitchFamily="34" charset="0"/>
              </a:rPr>
              <a:t>Hemanto</a:t>
            </a:r>
            <a:r>
              <a:rPr lang="en-US" dirty="0">
                <a:latin typeface="Arial" panose="020B0604020202020204" pitchFamily="34" charset="0"/>
                <a:cs typeface="Arial" panose="020B0604020202020204" pitchFamily="34" charset="0"/>
              </a:rPr>
              <a:t> (cool), Sheet (winter), and </a:t>
            </a:r>
            <a:r>
              <a:rPr lang="en-US" dirty="0" err="1">
                <a:latin typeface="Arial" panose="020B0604020202020204" pitchFamily="34" charset="0"/>
                <a:cs typeface="Arial" panose="020B0604020202020204" pitchFamily="34" charset="0"/>
              </a:rPr>
              <a:t>Bashonto</a:t>
            </a:r>
            <a:r>
              <a:rPr lang="en-US" dirty="0">
                <a:latin typeface="Arial" panose="020B0604020202020204" pitchFamily="34" charset="0"/>
                <a:cs typeface="Arial" panose="020B0604020202020204" pitchFamily="34" charset="0"/>
              </a:rPr>
              <a:t> (spring). However, four seasons are distinguishable: The winter ( December - February), Summer (March-May), Monsoon ( June-September) and Autumn ( October-November). </a:t>
            </a:r>
          </a:p>
          <a:p>
            <a:pPr algn="just">
              <a:defRPr/>
            </a:pPr>
            <a:r>
              <a:rPr lang="en-US" dirty="0">
                <a:latin typeface="Arial" panose="020B0604020202020204" pitchFamily="34" charset="0"/>
                <a:cs typeface="Arial" panose="020B0604020202020204" pitchFamily="34" charset="0"/>
              </a:rPr>
              <a:t>During Summer and Monsoon tropical Cyclones, Tornadoes, Flood and drought are very common. Average temperature is minimum 7.22 degree C, maximum 37.80 degree C.　In Dhaka the average temperature in January is about 19° C (about 66° F), and in May about 29° C (about 84° F).</a:t>
            </a:r>
          </a:p>
          <a:p>
            <a:endParaRPr lang="en-US" dirty="0"/>
          </a:p>
        </p:txBody>
      </p:sp>
    </p:spTree>
    <p:extLst>
      <p:ext uri="{BB962C8B-B14F-4D97-AF65-F5344CB8AC3E}">
        <p14:creationId xmlns:p14="http://schemas.microsoft.com/office/powerpoint/2010/main" val="3052291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4800600" cy="6477000"/>
          </a:xfrm>
        </p:spPr>
        <p:txBody>
          <a:bodyPr>
            <a:normAutofit lnSpcReduction="10000"/>
          </a:bodyPr>
          <a:lstStyle/>
          <a:p>
            <a:r>
              <a:rPr lang="en-US" sz="2600" b="1" dirty="0"/>
              <a:t>Cyclones</a:t>
            </a:r>
            <a:r>
              <a:rPr lang="en-US" sz="2600" b="1" dirty="0" smtClean="0"/>
              <a:t>:</a:t>
            </a:r>
          </a:p>
          <a:p>
            <a:r>
              <a:rPr lang="en-US" sz="2200" dirty="0" smtClean="0"/>
              <a:t>Tropical </a:t>
            </a:r>
            <a:r>
              <a:rPr lang="en-US" sz="2200" dirty="0"/>
              <a:t>cyclones are frequent in the Bay of Bengal. Cyclone, tropical cyclone, hurricane, and typhoon are different names for the same phenomenon of </a:t>
            </a:r>
            <a:r>
              <a:rPr lang="en-US" sz="2200" dirty="0" smtClean="0"/>
              <a:t>a cyclonic </a:t>
            </a:r>
            <a:r>
              <a:rPr lang="en-US" sz="2200" dirty="0"/>
              <a:t>storm system that forms over the oceans. Tropical cyclones can result in extensive </a:t>
            </a:r>
            <a:r>
              <a:rPr lang="en-US" sz="2200" dirty="0" smtClean="0"/>
              <a:t>flooding and </a:t>
            </a:r>
            <a:r>
              <a:rPr lang="en-US" sz="2200" dirty="0"/>
              <a:t>storm surge and causes devastating damage. Bangladesh, due to its unique geographic </a:t>
            </a:r>
            <a:r>
              <a:rPr lang="en-US" sz="2200" dirty="0" smtClean="0"/>
              <a:t>location, suffers </a:t>
            </a:r>
            <a:r>
              <a:rPr lang="en-US" sz="2200" dirty="0"/>
              <a:t>from devastating tropical cyclones frequently. The funnel-shaped northern portion of the Bay </a:t>
            </a:r>
            <a:r>
              <a:rPr lang="en-US" sz="2200" dirty="0" smtClean="0"/>
              <a:t>of Bengal </a:t>
            </a:r>
            <a:r>
              <a:rPr lang="en-US" sz="2200" dirty="0"/>
              <a:t>causes tidal bores when cyclones make landfall, and thousands of people living in the </a:t>
            </a:r>
            <a:r>
              <a:rPr lang="en-US" sz="2200" dirty="0" smtClean="0"/>
              <a:t>coastal areas </a:t>
            </a:r>
            <a:r>
              <a:rPr lang="en-US" sz="2200" dirty="0"/>
              <a:t>are affected.</a:t>
            </a:r>
          </a:p>
          <a:p>
            <a:r>
              <a:rPr lang="en-US" sz="2200" dirty="0" smtClean="0"/>
              <a:t> </a:t>
            </a:r>
            <a:r>
              <a:rPr lang="en-US" sz="2200" dirty="0"/>
              <a:t>The cyclone disasters in 1970 ( 300,000 dead) and 1991 (138,000 dead) are among the worst natural disasters in the world.　</a:t>
            </a:r>
          </a:p>
          <a:p>
            <a:endParaRPr lang="en-US" dirty="0"/>
          </a:p>
          <a:p>
            <a:endParaRPr lang="en-US" dirty="0"/>
          </a:p>
        </p:txBody>
      </p:sp>
      <p:pic>
        <p:nvPicPr>
          <p:cNvPr id="4" name="Picture 3"/>
          <p:cNvPicPr>
            <a:picLocks noChangeAspect="1"/>
          </p:cNvPicPr>
          <p:nvPr/>
        </p:nvPicPr>
        <p:blipFill>
          <a:blip r:embed="rId2"/>
          <a:stretch>
            <a:fillRect/>
          </a:stretch>
        </p:blipFill>
        <p:spPr>
          <a:xfrm>
            <a:off x="5257800" y="990600"/>
            <a:ext cx="3723861" cy="4941277"/>
          </a:xfrm>
          <a:prstGeom prst="rect">
            <a:avLst/>
          </a:prstGeom>
        </p:spPr>
      </p:pic>
    </p:spTree>
    <p:extLst>
      <p:ext uri="{BB962C8B-B14F-4D97-AF65-F5344CB8AC3E}">
        <p14:creationId xmlns:p14="http://schemas.microsoft.com/office/powerpoint/2010/main" val="164530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9123528" cy="1534407"/>
          </a:xfrm>
        </p:spPr>
        <p:txBody>
          <a:bodyPr>
            <a:normAutofit/>
          </a:bodyPr>
          <a:lstStyle/>
          <a:p>
            <a:r>
              <a:rPr lang="en-US" b="1" dirty="0" smtClean="0"/>
              <a:t>Floods</a:t>
            </a:r>
            <a:endParaRPr lang="en-US" dirty="0" smtClean="0"/>
          </a:p>
          <a:p>
            <a:r>
              <a:rPr lang="en-US" dirty="0" smtClean="0"/>
              <a:t>Floods </a:t>
            </a:r>
            <a:r>
              <a:rPr lang="en-US" dirty="0"/>
              <a:t>in Bangladesh are a complex phenomenon. In August-September,1988, Bangladesh experienced an unprecedented flood causing loss of 1657 human lives</a:t>
            </a:r>
            <a:r>
              <a:rPr lang="en-US" dirty="0" smtClean="0"/>
              <a:t>.</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5105400" y="1534407"/>
            <a:ext cx="4018128" cy="5395030"/>
          </a:xfrm>
          <a:prstGeom prst="rect">
            <a:avLst/>
          </a:prstGeom>
        </p:spPr>
      </p:pic>
      <p:pic>
        <p:nvPicPr>
          <p:cNvPr id="5" name="Picture 4"/>
          <p:cNvPicPr>
            <a:picLocks noChangeAspect="1"/>
          </p:cNvPicPr>
          <p:nvPr/>
        </p:nvPicPr>
        <p:blipFill>
          <a:blip r:embed="rId3"/>
          <a:stretch>
            <a:fillRect/>
          </a:stretch>
        </p:blipFill>
        <p:spPr>
          <a:xfrm>
            <a:off x="393858" y="1623183"/>
            <a:ext cx="3644742" cy="5234817"/>
          </a:xfrm>
          <a:prstGeom prst="rect">
            <a:avLst/>
          </a:prstGeom>
        </p:spPr>
      </p:pic>
    </p:spTree>
    <p:extLst>
      <p:ext uri="{BB962C8B-B14F-4D97-AF65-F5344CB8AC3E}">
        <p14:creationId xmlns:p14="http://schemas.microsoft.com/office/powerpoint/2010/main" val="96019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1000" y="152400"/>
            <a:ext cx="8266355" cy="6206246"/>
          </a:xfrm>
          <a:prstGeom prst="rect">
            <a:avLst/>
          </a:prstGeom>
        </p:spPr>
      </p:pic>
    </p:spTree>
    <p:extLst>
      <p:ext uri="{BB962C8B-B14F-4D97-AF65-F5344CB8AC3E}">
        <p14:creationId xmlns:p14="http://schemas.microsoft.com/office/powerpoint/2010/main" val="372361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800" y="228600"/>
            <a:ext cx="8221009" cy="6172200"/>
          </a:xfrm>
          <a:prstGeom prst="rect">
            <a:avLst/>
          </a:prstGeom>
        </p:spPr>
      </p:pic>
    </p:spTree>
    <p:extLst>
      <p:ext uri="{BB962C8B-B14F-4D97-AF65-F5344CB8AC3E}">
        <p14:creationId xmlns:p14="http://schemas.microsoft.com/office/powerpoint/2010/main" val="216500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304800"/>
            <a:ext cx="7916527" cy="5943600"/>
          </a:xfrm>
          <a:prstGeom prst="rect">
            <a:avLst/>
          </a:prstGeom>
        </p:spPr>
      </p:pic>
    </p:spTree>
    <p:extLst>
      <p:ext uri="{BB962C8B-B14F-4D97-AF65-F5344CB8AC3E}">
        <p14:creationId xmlns:p14="http://schemas.microsoft.com/office/powerpoint/2010/main" val="173926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
            <a:ext cx="4973203" cy="3733800"/>
          </a:xfrm>
          <a:prstGeom prst="rect">
            <a:avLst/>
          </a:prstGeom>
        </p:spPr>
      </p:pic>
      <p:pic>
        <p:nvPicPr>
          <p:cNvPr id="5" name="Picture 4"/>
          <p:cNvPicPr>
            <a:picLocks noChangeAspect="1"/>
          </p:cNvPicPr>
          <p:nvPr/>
        </p:nvPicPr>
        <p:blipFill>
          <a:blip r:embed="rId3"/>
          <a:stretch>
            <a:fillRect/>
          </a:stretch>
        </p:blipFill>
        <p:spPr>
          <a:xfrm>
            <a:off x="4724400" y="3311236"/>
            <a:ext cx="4419600" cy="3318164"/>
          </a:xfrm>
          <a:prstGeom prst="rect">
            <a:avLst/>
          </a:prstGeom>
        </p:spPr>
      </p:pic>
    </p:spTree>
    <p:extLst>
      <p:ext uri="{BB962C8B-B14F-4D97-AF65-F5344CB8AC3E}">
        <p14:creationId xmlns:p14="http://schemas.microsoft.com/office/powerpoint/2010/main" val="2568853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28600" y="457200"/>
            <a:ext cx="3962400" cy="5694073"/>
          </a:xfrm>
          <a:prstGeom prst="rect">
            <a:avLst/>
          </a:prstGeom>
        </p:spPr>
      </p:pic>
      <p:sp>
        <p:nvSpPr>
          <p:cNvPr id="4" name="Rectangle 3"/>
          <p:cNvSpPr/>
          <p:nvPr/>
        </p:nvSpPr>
        <p:spPr>
          <a:xfrm>
            <a:off x="4572000" y="1676400"/>
            <a:ext cx="4343400" cy="2462213"/>
          </a:xfrm>
          <a:prstGeom prst="rect">
            <a:avLst/>
          </a:prstGeom>
        </p:spPr>
        <p:txBody>
          <a:bodyPr wrap="square">
            <a:spAutoFit/>
          </a:bodyPr>
          <a:lstStyle/>
          <a:p>
            <a:r>
              <a:rPr lang="en-US" sz="2200" b="1" dirty="0"/>
              <a:t>Droughts:</a:t>
            </a:r>
            <a:r>
              <a:rPr lang="en-US" sz="2200" dirty="0"/>
              <a:t> </a:t>
            </a:r>
            <a:endParaRPr lang="en-US" sz="2200" dirty="0" smtClean="0"/>
          </a:p>
          <a:p>
            <a:r>
              <a:rPr lang="en-US" sz="2200" dirty="0" smtClean="0"/>
              <a:t>Bangladesh </a:t>
            </a:r>
            <a:r>
              <a:rPr lang="en-US" sz="2200" dirty="0"/>
              <a:t>experiences Drought conditions at some intervals of time. In 1979 Bangladesh passed through a major drought year which was trend by many as the worst in the recent past. </a:t>
            </a:r>
          </a:p>
        </p:txBody>
      </p:sp>
    </p:spTree>
    <p:extLst>
      <p:ext uri="{BB962C8B-B14F-4D97-AF65-F5344CB8AC3E}">
        <p14:creationId xmlns:p14="http://schemas.microsoft.com/office/powerpoint/2010/main" val="53042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382434" cy="838200"/>
          </a:xfrm>
        </p:spPr>
        <p:txBody>
          <a:bodyPr>
            <a:normAutofit fontScale="90000"/>
          </a:bodyPr>
          <a:lstStyle/>
          <a:p>
            <a:r>
              <a:rPr lang="en-US" dirty="0"/>
              <a:t>Major Natural </a:t>
            </a:r>
            <a:r>
              <a:rPr lang="en-US" dirty="0" smtClean="0"/>
              <a:t>Hazards/Disasters </a:t>
            </a:r>
            <a:r>
              <a:rPr lang="en-US" dirty="0"/>
              <a:t>of Bangladesh</a:t>
            </a:r>
          </a:p>
        </p:txBody>
      </p:sp>
      <p:sp>
        <p:nvSpPr>
          <p:cNvPr id="3" name="Content Placeholder 2"/>
          <p:cNvSpPr>
            <a:spLocks noGrp="1"/>
          </p:cNvSpPr>
          <p:nvPr>
            <p:ph idx="1"/>
          </p:nvPr>
        </p:nvSpPr>
        <p:spPr>
          <a:xfrm>
            <a:off x="304801" y="1927746"/>
            <a:ext cx="4419600" cy="4473054"/>
          </a:xfrm>
        </p:spPr>
        <p:txBody>
          <a:bodyPr>
            <a:normAutofit/>
          </a:bodyPr>
          <a:lstStyle/>
          <a:p>
            <a:pPr algn="just">
              <a:defRPr/>
            </a:pPr>
            <a:r>
              <a:rPr lang="en-US" b="1" dirty="0">
                <a:latin typeface="Arial" panose="020B0604020202020204" pitchFamily="34" charset="0"/>
                <a:cs typeface="Arial" panose="020B0604020202020204" pitchFamily="34" charset="0"/>
              </a:rPr>
              <a:t>Earthquakes: </a:t>
            </a:r>
            <a:endParaRPr lang="en-US" b="1" dirty="0" smtClean="0">
              <a:latin typeface="Arial" panose="020B0604020202020204" pitchFamily="34" charset="0"/>
              <a:cs typeface="Arial" panose="020B0604020202020204" pitchFamily="34" charset="0"/>
            </a:endParaRPr>
          </a:p>
          <a:p>
            <a:pPr algn="just">
              <a:defRPr/>
            </a:pPr>
            <a:r>
              <a:rPr lang="en-US" dirty="0" smtClean="0">
                <a:latin typeface="Arial" panose="020B0604020202020204" pitchFamily="34" charset="0"/>
                <a:cs typeface="Arial" panose="020B0604020202020204" pitchFamily="34" charset="0"/>
              </a:rPr>
              <a:t>Bangladesh </a:t>
            </a:r>
            <a:r>
              <a:rPr lang="en-US" dirty="0">
                <a:latin typeface="Arial" panose="020B0604020202020204" pitchFamily="34" charset="0"/>
                <a:cs typeface="Arial" panose="020B0604020202020204" pitchFamily="34" charset="0"/>
              </a:rPr>
              <a:t>has potentiality for earthquake hazards as per the recorded history. According to GSHAP data, Bangladesh lies in a region with low to high seismic hazard that increases in the northern and eastern parts of the country. Historically, earthquakes in the M6.0-7.0 range have been experienced in Chittagong, Dhaka and Sylhet divisions while events in the M5.0-6.0 range have been experienced in Khulna and </a:t>
            </a:r>
            <a:r>
              <a:rPr lang="en-US" dirty="0" err="1">
                <a:latin typeface="Arial" panose="020B0604020202020204" pitchFamily="34" charset="0"/>
                <a:cs typeface="Arial" panose="020B0604020202020204" pitchFamily="34" charset="0"/>
              </a:rPr>
              <a:t>Rajshahi</a:t>
            </a:r>
            <a:r>
              <a:rPr lang="en-US" dirty="0">
                <a:latin typeface="Arial" panose="020B0604020202020204" pitchFamily="34" charset="0"/>
                <a:cs typeface="Arial" panose="020B0604020202020204" pitchFamily="34" charset="0"/>
              </a:rPr>
              <a:t> divisions. </a:t>
            </a:r>
          </a:p>
          <a:p>
            <a:endParaRPr lang="en-US" dirty="0"/>
          </a:p>
        </p:txBody>
      </p:sp>
      <p:pic>
        <p:nvPicPr>
          <p:cNvPr id="4" name="Picture 3"/>
          <p:cNvPicPr>
            <a:picLocks noChangeAspect="1"/>
          </p:cNvPicPr>
          <p:nvPr/>
        </p:nvPicPr>
        <p:blipFill>
          <a:blip r:embed="rId2"/>
          <a:stretch>
            <a:fillRect/>
          </a:stretch>
        </p:blipFill>
        <p:spPr>
          <a:xfrm>
            <a:off x="5410200" y="1927746"/>
            <a:ext cx="3429000" cy="4371975"/>
          </a:xfrm>
          <a:prstGeom prst="rect">
            <a:avLst/>
          </a:prstGeom>
        </p:spPr>
      </p:pic>
    </p:spTree>
    <p:extLst>
      <p:ext uri="{BB962C8B-B14F-4D97-AF65-F5344CB8AC3E}">
        <p14:creationId xmlns:p14="http://schemas.microsoft.com/office/powerpoint/2010/main" val="332716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00" y="0"/>
            <a:ext cx="8429599" cy="6328806"/>
          </a:xfrm>
          <a:prstGeom prst="rect">
            <a:avLst/>
          </a:prstGeom>
        </p:spPr>
      </p:pic>
    </p:spTree>
    <p:extLst>
      <p:ext uri="{BB962C8B-B14F-4D97-AF65-F5344CB8AC3E}">
        <p14:creationId xmlns:p14="http://schemas.microsoft.com/office/powerpoint/2010/main" val="310116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581400"/>
            <a:ext cx="8610599" cy="2743200"/>
          </a:xfrm>
        </p:spPr>
        <p:txBody>
          <a:bodyPr>
            <a:normAutofit/>
          </a:bodyPr>
          <a:lstStyle/>
          <a:p>
            <a:r>
              <a:rPr lang="en-US" sz="2400" b="1" dirty="0"/>
              <a:t>River bank erosions: </a:t>
            </a:r>
            <a:endParaRPr lang="en-US" sz="2400" b="1" dirty="0" smtClean="0"/>
          </a:p>
          <a:p>
            <a:r>
              <a:rPr lang="en-US" dirty="0"/>
              <a:t>Riverbank erosion, one of the major natural disasters in Bangladesh, causes untold miseries every year to thousands of people living along the banks of the rivers. Along the courses of the mighty rivers, like </a:t>
            </a:r>
            <a:r>
              <a:rPr lang="en-US" dirty="0" err="1"/>
              <a:t>Jamuna</a:t>
            </a:r>
            <a:r>
              <a:rPr lang="en-US" dirty="0"/>
              <a:t>, </a:t>
            </a:r>
            <a:r>
              <a:rPr lang="en-US" dirty="0" err="1"/>
              <a:t>Meghna</a:t>
            </a:r>
            <a:r>
              <a:rPr lang="en-US" dirty="0"/>
              <a:t>, etc. erosion every year takes away chunks of land causing displacement of large number of people and losses of properties. </a:t>
            </a:r>
          </a:p>
          <a:p>
            <a:r>
              <a:rPr lang="en-US" dirty="0" smtClean="0"/>
              <a:t>Bangladesh </a:t>
            </a:r>
            <a:r>
              <a:rPr lang="en-US" dirty="0"/>
              <a:t>is projected to lose around 2,270 hectares of land this year due </a:t>
            </a:r>
            <a:r>
              <a:rPr lang="en-US" dirty="0" smtClean="0"/>
              <a:t>to </a:t>
            </a:r>
            <a:r>
              <a:rPr lang="en-US" dirty="0"/>
              <a:t>riverbank erosion, a study report has said</a:t>
            </a:r>
            <a:r>
              <a:rPr lang="en-US" dirty="0" smtClean="0"/>
              <a:t>. </a:t>
            </a:r>
            <a:endParaRPr lang="en-US" dirty="0"/>
          </a:p>
        </p:txBody>
      </p:sp>
      <p:pic>
        <p:nvPicPr>
          <p:cNvPr id="4" name="Picture 3"/>
          <p:cNvPicPr>
            <a:picLocks noChangeAspect="1"/>
          </p:cNvPicPr>
          <p:nvPr/>
        </p:nvPicPr>
        <p:blipFill>
          <a:blip r:embed="rId2"/>
          <a:stretch>
            <a:fillRect/>
          </a:stretch>
        </p:blipFill>
        <p:spPr>
          <a:xfrm>
            <a:off x="1699911" y="0"/>
            <a:ext cx="5515575" cy="3597381"/>
          </a:xfrm>
          <a:prstGeom prst="rect">
            <a:avLst/>
          </a:prstGeom>
        </p:spPr>
      </p:pic>
    </p:spTree>
    <p:extLst>
      <p:ext uri="{BB962C8B-B14F-4D97-AF65-F5344CB8AC3E}">
        <p14:creationId xmlns:p14="http://schemas.microsoft.com/office/powerpoint/2010/main" val="2169323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River</a:t>
            </a:r>
            <a:endParaRPr lang="en-US" dirty="0"/>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Bangladesh is a land of rivers.</a:t>
            </a:r>
          </a:p>
          <a:p>
            <a:pPr algn="just"/>
            <a:r>
              <a:rPr lang="en-US" dirty="0">
                <a:latin typeface="Times New Roman" pitchFamily="18" charset="0"/>
                <a:cs typeface="Times New Roman" pitchFamily="18" charset="0"/>
              </a:rPr>
              <a:t>There are more than 700 rivers and their tributaries crisscross the country constituting a water way of total length around 24,140 km.</a:t>
            </a:r>
          </a:p>
          <a:p>
            <a:pPr algn="just"/>
            <a:r>
              <a:rPr lang="en-US" dirty="0">
                <a:latin typeface="Times New Roman" pitchFamily="18" charset="0"/>
                <a:cs typeface="Times New Roman" pitchFamily="18" charset="0"/>
              </a:rPr>
              <a:t>Most of the country’s land formed through silt brought by the rivers.</a:t>
            </a:r>
          </a:p>
          <a:p>
            <a:pPr marL="68580" indent="0">
              <a:buNone/>
            </a:pPr>
            <a:endParaRPr lang="en-US" dirty="0"/>
          </a:p>
        </p:txBody>
      </p:sp>
    </p:spTree>
    <p:extLst>
      <p:ext uri="{BB962C8B-B14F-4D97-AF65-F5344CB8AC3E}">
        <p14:creationId xmlns:p14="http://schemas.microsoft.com/office/powerpoint/2010/main" val="488341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381000"/>
            <a:ext cx="7543801" cy="5488094"/>
          </a:xfrm>
        </p:spPr>
        <p:txBody>
          <a:bodyPr>
            <a:normAutofit/>
          </a:bodyPr>
          <a:lstStyle/>
          <a:p>
            <a:r>
              <a:rPr lang="en-US" sz="2400" b="1" dirty="0"/>
              <a:t>Tornadoes:</a:t>
            </a:r>
            <a:r>
              <a:rPr lang="en-US" dirty="0"/>
              <a:t> </a:t>
            </a:r>
            <a:endParaRPr lang="en-US" dirty="0" smtClean="0"/>
          </a:p>
          <a:p>
            <a:r>
              <a:rPr lang="en-US" dirty="0" smtClean="0"/>
              <a:t>Bangladesh </a:t>
            </a:r>
            <a:r>
              <a:rPr lang="en-US" dirty="0"/>
              <a:t>has been facing the severe tornado incidents from the historical ages due to its geographical location. In recent years, it becomes more frequent; even hit the land more than six times in a year</a:t>
            </a:r>
            <a:r>
              <a:rPr lang="en-US" dirty="0" smtClean="0"/>
              <a:t>. Tornadoes </a:t>
            </a:r>
            <a:r>
              <a:rPr lang="en-US" dirty="0"/>
              <a:t>cause localized devastation and demand an immediate response. A severe tornado hit </a:t>
            </a:r>
            <a:r>
              <a:rPr lang="en-US" dirty="0" err="1"/>
              <a:t>Tangail</a:t>
            </a:r>
            <a:r>
              <a:rPr lang="en-US" dirty="0"/>
              <a:t> district of the country on 13th May 1996 causing 540 death and injuring about 34000 people. Loss of cattle heads and damages to homes were also substantial.</a:t>
            </a:r>
          </a:p>
          <a:p>
            <a:r>
              <a:rPr lang="en-US" sz="2400" b="1" dirty="0"/>
              <a:t>Arsenic contamination</a:t>
            </a:r>
            <a:r>
              <a:rPr lang="en-US" sz="2400" b="1" dirty="0" smtClean="0"/>
              <a:t>:</a:t>
            </a:r>
          </a:p>
          <a:p>
            <a:r>
              <a:rPr lang="en-US" sz="2200" dirty="0"/>
              <a:t>The contamination of groundwater by arsenic in Bangladesh is one of the largest poisoning of a population in the history. The scale of this environmental poisoning disaster is greater than any seen before</a:t>
            </a:r>
            <a:r>
              <a:rPr lang="en-US" sz="2200" dirty="0" smtClean="0"/>
              <a:t>.</a:t>
            </a:r>
            <a:endParaRPr lang="en-US" sz="2200" dirty="0"/>
          </a:p>
        </p:txBody>
      </p:sp>
    </p:spTree>
    <p:extLst>
      <p:ext uri="{BB962C8B-B14F-4D97-AF65-F5344CB8AC3E}">
        <p14:creationId xmlns:p14="http://schemas.microsoft.com/office/powerpoint/2010/main" val="299163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5334000"/>
            <a:ext cx="7543801" cy="4023360"/>
          </a:xfrm>
        </p:spPr>
        <p:txBody>
          <a:bodyPr/>
          <a:lstStyle/>
          <a:p>
            <a:r>
              <a:rPr lang="en-US" dirty="0" smtClean="0"/>
              <a:t>                Arsenic </a:t>
            </a:r>
            <a:r>
              <a:rPr lang="en-US" dirty="0"/>
              <a:t>map of Bangladesh (DPHE, 2000)</a:t>
            </a:r>
          </a:p>
        </p:txBody>
      </p:sp>
      <p:pic>
        <p:nvPicPr>
          <p:cNvPr id="5" name="Picture 4"/>
          <p:cNvPicPr>
            <a:picLocks noChangeAspect="1"/>
          </p:cNvPicPr>
          <p:nvPr/>
        </p:nvPicPr>
        <p:blipFill>
          <a:blip r:embed="rId2"/>
          <a:stretch>
            <a:fillRect/>
          </a:stretch>
        </p:blipFill>
        <p:spPr>
          <a:xfrm>
            <a:off x="2133600" y="304800"/>
            <a:ext cx="4056677" cy="4876800"/>
          </a:xfrm>
          <a:prstGeom prst="rect">
            <a:avLst/>
          </a:prstGeom>
        </p:spPr>
      </p:pic>
    </p:spTree>
    <p:extLst>
      <p:ext uri="{BB962C8B-B14F-4D97-AF65-F5344CB8AC3E}">
        <p14:creationId xmlns:p14="http://schemas.microsoft.com/office/powerpoint/2010/main" val="412122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Impacts of Disasters</a:t>
            </a:r>
          </a:p>
        </p:txBody>
      </p:sp>
      <p:sp>
        <p:nvSpPr>
          <p:cNvPr id="5" name="Content Placeholder 4"/>
          <p:cNvSpPr>
            <a:spLocks noGrp="1"/>
          </p:cNvSpPr>
          <p:nvPr>
            <p:ph idx="1"/>
          </p:nvPr>
        </p:nvSpPr>
        <p:spPr>
          <a:xfrm>
            <a:off x="152400" y="1845734"/>
            <a:ext cx="8686799" cy="5012266"/>
          </a:xfrm>
        </p:spPr>
        <p:txBody>
          <a:bodyPr/>
          <a:lstStyle/>
          <a:p>
            <a:pPr algn="ctr"/>
            <a:r>
              <a:rPr lang="en-US" dirty="0" smtClean="0"/>
              <a:t>•</a:t>
            </a:r>
            <a:r>
              <a:rPr lang="en-US" sz="2400" dirty="0">
                <a:cs typeface="Times New Roman" panose="02020603050405020304" pitchFamily="18" charset="0"/>
              </a:rPr>
              <a:t>Climate Change </a:t>
            </a:r>
            <a:r>
              <a:rPr lang="en-US" sz="2400" dirty="0" smtClean="0">
                <a:cs typeface="Times New Roman" panose="02020603050405020304" pitchFamily="18" charset="0"/>
              </a:rPr>
              <a:t>Impacts</a:t>
            </a:r>
          </a:p>
          <a:p>
            <a:pPr algn="ctr"/>
            <a:r>
              <a:rPr lang="en-US" sz="2400" dirty="0" smtClean="0">
                <a:cs typeface="Times New Roman" panose="02020603050405020304" pitchFamily="18" charset="0"/>
              </a:rPr>
              <a:t>•Agriculture</a:t>
            </a:r>
          </a:p>
          <a:p>
            <a:pPr algn="ctr"/>
            <a:r>
              <a:rPr lang="en-US" sz="2400" dirty="0" smtClean="0">
                <a:cs typeface="Times New Roman" panose="02020603050405020304" pitchFamily="18" charset="0"/>
              </a:rPr>
              <a:t>•</a:t>
            </a:r>
            <a:r>
              <a:rPr lang="en-US" sz="2400" dirty="0">
                <a:cs typeface="Times New Roman" panose="02020603050405020304" pitchFamily="18" charset="0"/>
              </a:rPr>
              <a:t>Salinity </a:t>
            </a:r>
            <a:r>
              <a:rPr lang="en-US" sz="2400" dirty="0" smtClean="0">
                <a:cs typeface="Times New Roman" panose="02020603050405020304" pitchFamily="18" charset="0"/>
              </a:rPr>
              <a:t>Intrusion</a:t>
            </a:r>
          </a:p>
          <a:p>
            <a:pPr algn="ctr"/>
            <a:r>
              <a:rPr lang="en-US" sz="2400" dirty="0" smtClean="0">
                <a:cs typeface="Times New Roman" panose="02020603050405020304" pitchFamily="18" charset="0"/>
              </a:rPr>
              <a:t>•Forests</a:t>
            </a:r>
          </a:p>
          <a:p>
            <a:pPr algn="ctr"/>
            <a:r>
              <a:rPr lang="en-US" sz="2400" dirty="0" smtClean="0">
                <a:cs typeface="Times New Roman" panose="02020603050405020304" pitchFamily="18" charset="0"/>
              </a:rPr>
              <a:t>•Fisheries</a:t>
            </a:r>
          </a:p>
          <a:p>
            <a:pPr algn="ctr"/>
            <a:r>
              <a:rPr lang="en-US" sz="2400" dirty="0" smtClean="0">
                <a:cs typeface="Times New Roman" panose="02020603050405020304" pitchFamily="18" charset="0"/>
              </a:rPr>
              <a:t>•</a:t>
            </a:r>
            <a:r>
              <a:rPr lang="en-US" sz="2400" dirty="0">
                <a:cs typeface="Times New Roman" panose="02020603050405020304" pitchFamily="18" charset="0"/>
              </a:rPr>
              <a:t>Ecosystem and Biodiversity</a:t>
            </a:r>
          </a:p>
        </p:txBody>
      </p:sp>
      <p:sp>
        <p:nvSpPr>
          <p:cNvPr id="3" name="Rectangle 2"/>
          <p:cNvSpPr/>
          <p:nvPr/>
        </p:nvSpPr>
        <p:spPr>
          <a:xfrm>
            <a:off x="381000" y="5105400"/>
            <a:ext cx="8458200" cy="1138773"/>
          </a:xfrm>
          <a:prstGeom prst="rect">
            <a:avLst/>
          </a:prstGeom>
        </p:spPr>
        <p:txBody>
          <a:bodyPr wrap="square">
            <a:spAutoFit/>
          </a:bodyPr>
          <a:lstStyle/>
          <a:p>
            <a:pPr algn="ctr"/>
            <a:r>
              <a:rPr lang="en-US" sz="2400" b="1" dirty="0"/>
              <a:t>Emergency relief from abroad: </a:t>
            </a:r>
            <a:endParaRPr lang="en-US" sz="2400" b="1" dirty="0" smtClean="0"/>
          </a:p>
          <a:p>
            <a:r>
              <a:rPr lang="en-US" sz="2200" dirty="0" smtClean="0"/>
              <a:t>The </a:t>
            </a:r>
            <a:r>
              <a:rPr lang="en-US" sz="2200" dirty="0"/>
              <a:t>major help came from Japan, USAID, India, Canada, Saudi Arabia, UAE, European Union, World Bank, ADB, 1DB, ODA etc. </a:t>
            </a:r>
          </a:p>
        </p:txBody>
      </p:sp>
    </p:spTree>
    <p:extLst>
      <p:ext uri="{BB962C8B-B14F-4D97-AF65-F5344CB8AC3E}">
        <p14:creationId xmlns:p14="http://schemas.microsoft.com/office/powerpoint/2010/main" val="2599023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85800"/>
            <a:ext cx="7024744" cy="1143000"/>
          </a:xfrm>
        </p:spPr>
        <p:txBody>
          <a:bodyPr>
            <a:normAutofit fontScale="90000"/>
          </a:bodyPr>
          <a:lstStyle/>
          <a:p>
            <a:r>
              <a:rPr lang="en-US" dirty="0"/>
              <a:t>How environment influence people </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The temperate climate of Bengal also make people mild and amicable.it endowed them with finer sentiments which </a:t>
            </a:r>
            <a:r>
              <a:rPr lang="en-US" dirty="0" smtClean="0">
                <a:latin typeface="Arial" panose="020B0604020202020204" pitchFamily="34" charset="0"/>
                <a:cs typeface="Arial" panose="020B0604020202020204" pitchFamily="34" charset="0"/>
              </a:rPr>
              <a:t>sweetened </a:t>
            </a:r>
            <a:r>
              <a:rPr lang="en-US" dirty="0">
                <a:latin typeface="Arial" panose="020B0604020202020204" pitchFamily="34" charset="0"/>
                <a:cs typeface="Arial" panose="020B0604020202020204" pitchFamily="34" charset="0"/>
              </a:rPr>
              <a:t>their home life as well as social life.</a:t>
            </a:r>
          </a:p>
          <a:p>
            <a:r>
              <a:rPr lang="en-US" dirty="0">
                <a:latin typeface="Arial" panose="020B0604020202020204" pitchFamily="34" charset="0"/>
                <a:cs typeface="Arial" panose="020B0604020202020204" pitchFamily="34" charset="0"/>
              </a:rPr>
              <a:t>The food</a:t>
            </a:r>
            <a:r>
              <a:rPr lang="en-US" dirty="0" smtClean="0">
                <a:latin typeface="Arial" panose="020B0604020202020204" pitchFamily="34" charset="0"/>
                <a:cs typeface="Arial" panose="020B0604020202020204" pitchFamily="34" charset="0"/>
              </a:rPr>
              <a:t>, dress, transport </a:t>
            </a:r>
            <a:r>
              <a:rPr lang="en-US" dirty="0">
                <a:latin typeface="Arial" panose="020B0604020202020204" pitchFamily="34" charset="0"/>
                <a:cs typeface="Arial" panose="020B0604020202020204" pitchFamily="34" charset="0"/>
              </a:rPr>
              <a:t>and various other </a:t>
            </a:r>
            <a:r>
              <a:rPr lang="en-US" dirty="0" smtClean="0">
                <a:latin typeface="Arial" panose="020B0604020202020204" pitchFamily="34" charset="0"/>
                <a:cs typeface="Arial" panose="020B0604020202020204" pitchFamily="34" charset="0"/>
              </a:rPr>
              <a:t>aspects of </a:t>
            </a:r>
            <a:r>
              <a:rPr lang="en-US" dirty="0">
                <a:latin typeface="Arial" panose="020B0604020202020204" pitchFamily="34" charset="0"/>
                <a:cs typeface="Arial" panose="020B0604020202020204" pitchFamily="34" charset="0"/>
              </a:rPr>
              <a:t>life were conditioned by the nature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he </a:t>
            </a:r>
            <a:r>
              <a:rPr lang="en-US" dirty="0">
                <a:latin typeface="Arial" panose="020B0604020202020204" pitchFamily="34" charset="0"/>
                <a:cs typeface="Arial" panose="020B0604020202020204" pitchFamily="34" charset="0"/>
              </a:rPr>
              <a:t>plains of Bengal produced rice abundantly and its rivers supplied plenty of fishes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a:t>
            </a:r>
            <a:r>
              <a:rPr lang="en-US" dirty="0" smtClean="0">
                <a:latin typeface="Arial" panose="020B0604020202020204" pitchFamily="34" charset="0"/>
                <a:cs typeface="Arial" panose="020B0604020202020204" pitchFamily="34" charset="0"/>
              </a:rPr>
              <a:t>ence </a:t>
            </a:r>
            <a:r>
              <a:rPr lang="en-US" dirty="0">
                <a:latin typeface="Arial" panose="020B0604020202020204" pitchFamily="34" charset="0"/>
                <a:cs typeface="Arial" panose="020B0604020202020204" pitchFamily="34" charset="0"/>
              </a:rPr>
              <a:t>these are the main foods of this region</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climate of the country acted like the third line of </a:t>
            </a:r>
            <a:r>
              <a:rPr lang="en-US" dirty="0" smtClean="0">
                <a:latin typeface="Arial" panose="020B0604020202020204" pitchFamily="34" charset="0"/>
                <a:cs typeface="Arial" panose="020B0604020202020204" pitchFamily="34" charset="0"/>
              </a:rPr>
              <a:t>defense  </a:t>
            </a:r>
            <a:r>
              <a:rPr lang="en-US" dirty="0">
                <a:latin typeface="Arial" panose="020B0604020202020204" pitchFamily="34" charset="0"/>
                <a:cs typeface="Arial" panose="020B0604020202020204" pitchFamily="34" charset="0"/>
              </a:rPr>
              <a:t>against the outside attack.</a:t>
            </a: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7018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How environment influence people </a:t>
            </a:r>
            <a:endParaRPr lang="en-US" sz="3200"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The geographical peculiarities, such as natural barriers on the borders</a:t>
            </a:r>
            <a:r>
              <a:rPr lang="en-US" dirty="0" smtClean="0">
                <a:latin typeface="Arial" panose="020B0604020202020204" pitchFamily="34" charset="0"/>
                <a:cs typeface="Arial" panose="020B0604020202020204" pitchFamily="34" charset="0"/>
              </a:rPr>
              <a:t>, the </a:t>
            </a:r>
            <a:r>
              <a:rPr lang="en-US" dirty="0">
                <a:latin typeface="Arial" panose="020B0604020202020204" pitchFamily="34" charset="0"/>
                <a:cs typeface="Arial" panose="020B0604020202020204" pitchFamily="34" charset="0"/>
              </a:rPr>
              <a:t>innumerable rivers and waterways through the </a:t>
            </a:r>
            <a:r>
              <a:rPr lang="en-US" dirty="0" smtClean="0">
                <a:latin typeface="Arial" panose="020B0604020202020204" pitchFamily="34" charset="0"/>
                <a:cs typeface="Arial" panose="020B0604020202020204" pitchFamily="34" charset="0"/>
              </a:rPr>
              <a:t>plains, the </a:t>
            </a:r>
            <a:r>
              <a:rPr lang="en-US" dirty="0">
                <a:latin typeface="Arial" panose="020B0604020202020204" pitchFamily="34" charset="0"/>
                <a:cs typeface="Arial" panose="020B0604020202020204" pitchFamily="34" charset="0"/>
              </a:rPr>
              <a:t>marshes</a:t>
            </a:r>
            <a:r>
              <a:rPr lang="en-US" dirty="0" smtClean="0">
                <a:latin typeface="Arial" panose="020B0604020202020204" pitchFamily="34" charset="0"/>
                <a:cs typeface="Arial" panose="020B0604020202020204" pitchFamily="34" charset="0"/>
              </a:rPr>
              <a:t>, rains </a:t>
            </a:r>
            <a:r>
              <a:rPr lang="en-US" dirty="0">
                <a:latin typeface="Arial" panose="020B0604020202020204" pitchFamily="34" charset="0"/>
                <a:cs typeface="Arial" panose="020B0604020202020204" pitchFamily="34" charset="0"/>
              </a:rPr>
              <a:t>and climate conditioned the life and culture of its people through the ages.</a:t>
            </a:r>
          </a:p>
          <a:p>
            <a:pPr marL="0" indent="0">
              <a:buNone/>
            </a:pPr>
            <a:r>
              <a:rPr lang="en-US" dirty="0">
                <a:latin typeface="Arial" panose="020B0604020202020204" pitchFamily="34" charset="0"/>
                <a:cs typeface="Arial" panose="020B0604020202020204" pitchFamily="34" charset="0"/>
              </a:rPr>
              <a:t>The geography and nature subsequently helped Bengal/Bangladesh in maintaining an independent political career for several centuries</a:t>
            </a:r>
            <a:r>
              <a:rPr lang="en-US" dirty="0" smtClean="0">
                <a:latin typeface="Arial" panose="020B0604020202020204" pitchFamily="34" charset="0"/>
                <a:cs typeface="Arial" panose="020B0604020202020204" pitchFamily="34" charset="0"/>
              </a:rPr>
              <a:t>. It </a:t>
            </a:r>
            <a:r>
              <a:rPr lang="en-US" dirty="0">
                <a:latin typeface="Arial" panose="020B0604020202020204" pitchFamily="34" charset="0"/>
                <a:cs typeface="Arial" panose="020B0604020202020204" pitchFamily="34" charset="0"/>
              </a:rPr>
              <a:t>maintained an independent existence throughout the Hindu period</a:t>
            </a:r>
            <a:r>
              <a:rPr lang="en-US" dirty="0" smtClean="0">
                <a:latin typeface="Arial" panose="020B0604020202020204" pitchFamily="34" charset="0"/>
                <a:cs typeface="Arial" panose="020B0604020202020204" pitchFamily="34" charset="0"/>
              </a:rPr>
              <a:t>, with </a:t>
            </a:r>
            <a:r>
              <a:rPr lang="en-US" dirty="0">
                <a:latin typeface="Arial" panose="020B0604020202020204" pitchFamily="34" charset="0"/>
                <a:cs typeface="Arial" panose="020B0604020202020204" pitchFamily="34" charset="0"/>
              </a:rPr>
              <a:t>the exception of a few years under Asoka and about a century in the reigns of the imperial </a:t>
            </a:r>
            <a:r>
              <a:rPr lang="en-US" dirty="0" err="1">
                <a:latin typeface="Arial" panose="020B0604020202020204" pitchFamily="34" charset="0"/>
                <a:cs typeface="Arial" panose="020B0604020202020204" pitchFamily="34" charset="0"/>
              </a:rPr>
              <a:t>guptas</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muslim</a:t>
            </a:r>
            <a:r>
              <a:rPr lang="en-US" dirty="0">
                <a:latin typeface="Arial" panose="020B0604020202020204" pitchFamily="34" charset="0"/>
                <a:cs typeface="Arial" panose="020B0604020202020204" pitchFamily="34" charset="0"/>
              </a:rPr>
              <a:t> period Bengal remained practically independent ever since its conquest by </a:t>
            </a:r>
            <a:r>
              <a:rPr lang="en-US" dirty="0" err="1">
                <a:latin typeface="Arial" panose="020B0604020202020204" pitchFamily="34" charset="0"/>
                <a:cs typeface="Arial" panose="020B0604020202020204" pitchFamily="34" charset="0"/>
              </a:rPr>
              <a:t>Ikhtiar-Uddin</a:t>
            </a:r>
            <a:r>
              <a:rPr lang="en-US" dirty="0">
                <a:latin typeface="Arial" panose="020B0604020202020204" pitchFamily="34" charset="0"/>
                <a:cs typeface="Arial" panose="020B0604020202020204" pitchFamily="34" charset="0"/>
              </a:rPr>
              <a:t> Muhammad bin </a:t>
            </a:r>
            <a:r>
              <a:rPr lang="en-US" dirty="0" err="1">
                <a:latin typeface="Arial" panose="020B0604020202020204" pitchFamily="34" charset="0"/>
                <a:cs typeface="Arial" panose="020B0604020202020204" pitchFamily="34" charset="0"/>
              </a:rPr>
              <a:t>bakhtiar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khalji</a:t>
            </a:r>
            <a:r>
              <a:rPr lang="en-US" dirty="0">
                <a:latin typeface="Arial" panose="020B0604020202020204" pitchFamily="34" charset="0"/>
                <a:cs typeface="Arial" panose="020B0604020202020204" pitchFamily="34" charset="0"/>
              </a:rPr>
              <a:t> in 1204-1205ad.</a:t>
            </a:r>
          </a:p>
          <a:p>
            <a:endParaRPr lang="en-US" dirty="0"/>
          </a:p>
        </p:txBody>
      </p:sp>
    </p:spTree>
    <p:extLst>
      <p:ext uri="{BB962C8B-B14F-4D97-AF65-F5344CB8AC3E}">
        <p14:creationId xmlns:p14="http://schemas.microsoft.com/office/powerpoint/2010/main" val="132160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0" y="286605"/>
            <a:ext cx="1508760" cy="703996"/>
          </a:xfrm>
        </p:spPr>
        <p:txBody>
          <a:bodyPr>
            <a:normAutofit fontScale="90000"/>
          </a:bodyPr>
          <a:lstStyle/>
          <a:p>
            <a:r>
              <a:rPr lang="en-US" dirty="0"/>
              <a:t>River</a:t>
            </a:r>
          </a:p>
        </p:txBody>
      </p:sp>
      <p:sp>
        <p:nvSpPr>
          <p:cNvPr id="3" name="Content Placeholder 2"/>
          <p:cNvSpPr>
            <a:spLocks noGrp="1"/>
          </p:cNvSpPr>
          <p:nvPr>
            <p:ph idx="1"/>
          </p:nvPr>
        </p:nvSpPr>
        <p:spPr>
          <a:xfrm>
            <a:off x="1" y="457200"/>
            <a:ext cx="3047999" cy="6400799"/>
          </a:xfrm>
        </p:spPr>
        <p:txBody>
          <a:bodyPr>
            <a:normAutofit/>
          </a:bodyPr>
          <a:lstStyle/>
          <a:p>
            <a:pPr algn="just"/>
            <a:r>
              <a:rPr lang="en-US" dirty="0">
                <a:latin typeface="Times New Roman" pitchFamily="18" charset="0"/>
                <a:cs typeface="Times New Roman" pitchFamily="18" charset="0"/>
              </a:rPr>
              <a:t>The principal rivers of Bangladesh are the Padma, the </a:t>
            </a:r>
            <a:r>
              <a:rPr lang="en-US" dirty="0" err="1">
                <a:latin typeface="Times New Roman" pitchFamily="18" charset="0"/>
                <a:cs typeface="Times New Roman" pitchFamily="18" charset="0"/>
              </a:rPr>
              <a:t>Meghna</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Jamuna</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Karnafulli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etc</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Most of these rivers rise from the Himalayas and fall into the Bay of Bengal.</a:t>
            </a:r>
          </a:p>
          <a:p>
            <a:pPr marL="68580" indent="0">
              <a:buNone/>
            </a:pPr>
            <a:r>
              <a:rPr lang="en-US" b="1" dirty="0" smtClean="0"/>
              <a:t>River system</a:t>
            </a:r>
          </a:p>
          <a:p>
            <a:pPr marL="525780" indent="-457200">
              <a:buAutoNum type="arabicPeriod"/>
            </a:pPr>
            <a:r>
              <a:rPr lang="en-US" b="1" dirty="0" smtClean="0">
                <a:latin typeface="Times New Roman" pitchFamily="18" charset="0"/>
                <a:cs typeface="Times New Roman" pitchFamily="18" charset="0"/>
              </a:rPr>
              <a:t>Brahmaputra </a:t>
            </a:r>
            <a:r>
              <a:rPr lang="en-US" b="1" dirty="0">
                <a:latin typeface="Times New Roman" pitchFamily="18" charset="0"/>
                <a:cs typeface="Times New Roman" pitchFamily="18" charset="0"/>
              </a:rPr>
              <a:t>–</a:t>
            </a:r>
            <a:r>
              <a:rPr lang="en-US" b="1" dirty="0" err="1">
                <a:latin typeface="Times New Roman" pitchFamily="18" charset="0"/>
                <a:cs typeface="Times New Roman" pitchFamily="18" charset="0"/>
              </a:rPr>
              <a:t>Jamuna</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System</a:t>
            </a:r>
          </a:p>
          <a:p>
            <a:pPr marL="525780" indent="-457200">
              <a:buFont typeface="Wingdings 2" pitchFamily="18" charset="2"/>
              <a:buAutoNum type="arabicPeriod"/>
            </a:pPr>
            <a:r>
              <a:rPr lang="en-US" b="1" dirty="0">
                <a:latin typeface="Times New Roman" pitchFamily="18" charset="0"/>
                <a:cs typeface="Times New Roman" pitchFamily="18" charset="0"/>
              </a:rPr>
              <a:t>The </a:t>
            </a:r>
            <a:r>
              <a:rPr lang="en-US" b="1" dirty="0" err="1">
                <a:latin typeface="Times New Roman" pitchFamily="18" charset="0"/>
                <a:cs typeface="Times New Roman" pitchFamily="18" charset="0"/>
              </a:rPr>
              <a:t>Genges</a:t>
            </a:r>
            <a:r>
              <a:rPr lang="en-US" b="1" dirty="0">
                <a:latin typeface="Times New Roman" pitchFamily="18" charset="0"/>
                <a:cs typeface="Times New Roman" pitchFamily="18" charset="0"/>
              </a:rPr>
              <a:t>-Padma </a:t>
            </a:r>
            <a:r>
              <a:rPr lang="en-US" b="1" dirty="0" smtClean="0">
                <a:latin typeface="Times New Roman" pitchFamily="18" charset="0"/>
                <a:cs typeface="Times New Roman" pitchFamily="18" charset="0"/>
              </a:rPr>
              <a:t>system</a:t>
            </a:r>
            <a:endParaRPr lang="en-US" b="1" dirty="0">
              <a:latin typeface="Times New Roman" pitchFamily="18" charset="0"/>
              <a:cs typeface="Times New Roman" pitchFamily="18" charset="0"/>
            </a:endParaRPr>
          </a:p>
          <a:p>
            <a:pPr marL="525780" indent="-457200">
              <a:buFont typeface="Wingdings 2" pitchFamily="18" charset="2"/>
              <a:buAutoNum type="arabicPeriod"/>
            </a:pPr>
            <a:r>
              <a:rPr lang="en-US" b="1" dirty="0" err="1">
                <a:latin typeface="Times New Roman" pitchFamily="18" charset="0"/>
                <a:cs typeface="Times New Roman" pitchFamily="18" charset="0"/>
              </a:rPr>
              <a:t>Surma-Meghna</a:t>
            </a:r>
            <a:r>
              <a:rPr lang="en-US" b="1" dirty="0">
                <a:latin typeface="Times New Roman" pitchFamily="18" charset="0"/>
                <a:cs typeface="Times New Roman" pitchFamily="18" charset="0"/>
              </a:rPr>
              <a:t> system</a:t>
            </a:r>
          </a:p>
          <a:p>
            <a:pPr marL="68580" indent="0">
              <a:buNone/>
            </a:pP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marL="68580" indent="0">
              <a:buNone/>
            </a:pPr>
            <a:endParaRPr lang="en-US" b="1" dirty="0"/>
          </a:p>
        </p:txBody>
      </p:sp>
      <p:pic>
        <p:nvPicPr>
          <p:cNvPr id="4" name="Picture 3"/>
          <p:cNvPicPr>
            <a:picLocks noChangeAspect="1"/>
          </p:cNvPicPr>
          <p:nvPr/>
        </p:nvPicPr>
        <p:blipFill>
          <a:blip r:embed="rId2"/>
          <a:stretch>
            <a:fillRect/>
          </a:stretch>
        </p:blipFill>
        <p:spPr>
          <a:xfrm>
            <a:off x="3143250" y="1524000"/>
            <a:ext cx="6000750" cy="4505265"/>
          </a:xfrm>
          <a:prstGeom prst="rect">
            <a:avLst/>
          </a:prstGeom>
        </p:spPr>
      </p:pic>
    </p:spTree>
    <p:extLst>
      <p:ext uri="{BB962C8B-B14F-4D97-AF65-F5344CB8AC3E}">
        <p14:creationId xmlns:p14="http://schemas.microsoft.com/office/powerpoint/2010/main" val="48646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a:t>
            </a:r>
          </a:p>
        </p:txBody>
      </p:sp>
      <p:sp>
        <p:nvSpPr>
          <p:cNvPr id="3" name="Content Placeholder 2"/>
          <p:cNvSpPr>
            <a:spLocks noGrp="1"/>
          </p:cNvSpPr>
          <p:nvPr>
            <p:ph idx="1"/>
          </p:nvPr>
        </p:nvSpPr>
        <p:spPr/>
        <p:txBody>
          <a:bodyPr>
            <a:normAutofit/>
          </a:bodyPr>
          <a:lstStyle/>
          <a:p>
            <a:pPr marL="68580" indent="0">
              <a:buNone/>
            </a:pPr>
            <a:r>
              <a:rPr lang="en-US" b="1" dirty="0" smtClean="0">
                <a:latin typeface="Times New Roman" pitchFamily="18" charset="0"/>
                <a:cs typeface="Times New Roman" pitchFamily="18" charset="0"/>
              </a:rPr>
              <a:t>Importance of rivers</a:t>
            </a:r>
          </a:p>
          <a:p>
            <a:pPr>
              <a:buFont typeface="Wingdings" pitchFamily="2" charset="2"/>
              <a:buChar char="Ø"/>
            </a:pPr>
            <a:r>
              <a:rPr lang="en-US" dirty="0" smtClean="0">
                <a:latin typeface="Times New Roman" pitchFamily="18" charset="0"/>
                <a:cs typeface="Times New Roman" pitchFamily="18" charset="0"/>
              </a:rPr>
              <a:t>Agriculture</a:t>
            </a:r>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Livelihood</a:t>
            </a:r>
          </a:p>
          <a:p>
            <a:pPr>
              <a:buFont typeface="Wingdings" pitchFamily="2" charset="2"/>
              <a:buChar char="Ø"/>
            </a:pPr>
            <a:r>
              <a:rPr lang="en-US" dirty="0">
                <a:latin typeface="Times New Roman" pitchFamily="18" charset="0"/>
                <a:cs typeface="Times New Roman" pitchFamily="18" charset="0"/>
              </a:rPr>
              <a:t>Transport</a:t>
            </a:r>
          </a:p>
          <a:p>
            <a:pPr>
              <a:buFont typeface="Wingdings" pitchFamily="2" charset="2"/>
              <a:buChar char="Ø"/>
            </a:pPr>
            <a:r>
              <a:rPr lang="en-US" dirty="0">
                <a:latin typeface="Times New Roman" pitchFamily="18" charset="0"/>
                <a:cs typeface="Times New Roman" pitchFamily="18" charset="0"/>
              </a:rPr>
              <a:t>Trade &amp; Commerce</a:t>
            </a:r>
          </a:p>
          <a:p>
            <a:pPr>
              <a:buFont typeface="Wingdings" pitchFamily="2" charset="2"/>
              <a:buChar char="Ø"/>
            </a:pPr>
            <a:r>
              <a:rPr lang="en-US" dirty="0">
                <a:latin typeface="Times New Roman" pitchFamily="18" charset="0"/>
                <a:cs typeface="Times New Roman" pitchFamily="18" charset="0"/>
              </a:rPr>
              <a:t>Electricity</a:t>
            </a:r>
          </a:p>
          <a:p>
            <a:pPr>
              <a:buFont typeface="Wingdings" pitchFamily="2" charset="2"/>
              <a:buChar char="Ø"/>
            </a:pPr>
            <a:r>
              <a:rPr lang="en-US" dirty="0">
                <a:latin typeface="Times New Roman" pitchFamily="18" charset="0"/>
                <a:cs typeface="Times New Roman" pitchFamily="18" charset="0"/>
              </a:rPr>
              <a:t>Tourism</a:t>
            </a:r>
          </a:p>
          <a:p>
            <a:pPr>
              <a:buFont typeface="Wingdings" pitchFamily="2" charset="2"/>
              <a:buChar char="Ø"/>
            </a:pPr>
            <a:r>
              <a:rPr lang="en-US" dirty="0">
                <a:latin typeface="Times New Roman" pitchFamily="18" charset="0"/>
                <a:cs typeface="Times New Roman" pitchFamily="18" charset="0"/>
              </a:rPr>
              <a:t>Art and Literature</a:t>
            </a:r>
          </a:p>
          <a:p>
            <a:endParaRPr lang="en-US" dirty="0"/>
          </a:p>
        </p:txBody>
      </p:sp>
    </p:spTree>
    <p:extLst>
      <p:ext uri="{BB962C8B-B14F-4D97-AF65-F5344CB8AC3E}">
        <p14:creationId xmlns:p14="http://schemas.microsoft.com/office/powerpoint/2010/main" val="4453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a:t>
            </a:r>
          </a:p>
        </p:txBody>
      </p:sp>
      <p:sp>
        <p:nvSpPr>
          <p:cNvPr id="3" name="Content Placeholder 2"/>
          <p:cNvSpPr>
            <a:spLocks noGrp="1"/>
          </p:cNvSpPr>
          <p:nvPr>
            <p:ph idx="1"/>
          </p:nvPr>
        </p:nvSpPr>
        <p:spPr/>
        <p:txBody>
          <a:bodyPr/>
          <a:lstStyle/>
          <a:p>
            <a:pPr marL="68580" indent="0" algn="just">
              <a:buNone/>
            </a:pPr>
            <a:r>
              <a:rPr lang="en-US" b="1" dirty="0" smtClean="0">
                <a:latin typeface="Times New Roman" pitchFamily="18" charset="0"/>
                <a:cs typeface="Times New Roman" pitchFamily="18" charset="0"/>
              </a:rPr>
              <a:t>Present condition of rivers</a:t>
            </a:r>
          </a:p>
          <a:p>
            <a:pPr algn="just"/>
            <a:r>
              <a:rPr lang="en-US" dirty="0" smtClean="0">
                <a:latin typeface="Times New Roman" pitchFamily="18" charset="0"/>
                <a:cs typeface="Times New Roman" pitchFamily="18" charset="0"/>
              </a:rPr>
              <a:t>Though </a:t>
            </a:r>
            <a:r>
              <a:rPr lang="en-US" dirty="0">
                <a:latin typeface="Times New Roman" pitchFamily="18" charset="0"/>
                <a:cs typeface="Times New Roman" pitchFamily="18" charset="0"/>
              </a:rPr>
              <a:t>we have a lot of </a:t>
            </a:r>
            <a:r>
              <a:rPr lang="en-US" dirty="0" smtClean="0">
                <a:latin typeface="Times New Roman" pitchFamily="18" charset="0"/>
                <a:cs typeface="Times New Roman" pitchFamily="18" charset="0"/>
              </a:rPr>
              <a:t>rivers, </a:t>
            </a:r>
            <a:r>
              <a:rPr lang="en-US" dirty="0">
                <a:latin typeface="Times New Roman" pitchFamily="18" charset="0"/>
                <a:cs typeface="Times New Roman" pitchFamily="18" charset="0"/>
              </a:rPr>
              <a:t>many rivers have almost lost its appeal &amp; beauty.</a:t>
            </a:r>
          </a:p>
          <a:p>
            <a:pPr algn="just"/>
            <a:r>
              <a:rPr lang="en-US" dirty="0" err="1">
                <a:latin typeface="Times New Roman" pitchFamily="18" charset="0"/>
                <a:cs typeface="Times New Roman" pitchFamily="18" charset="0"/>
              </a:rPr>
              <a:t>Buriganga</a:t>
            </a:r>
            <a:r>
              <a:rPr lang="en-US" dirty="0">
                <a:latin typeface="Times New Roman" pitchFamily="18" charset="0"/>
                <a:cs typeface="Times New Roman" pitchFamily="18" charset="0"/>
              </a:rPr>
              <a:t> is the first in this list.</a:t>
            </a:r>
          </a:p>
          <a:p>
            <a:pPr algn="just"/>
            <a:r>
              <a:rPr lang="en-US" dirty="0">
                <a:latin typeface="Times New Roman" pitchFamily="18" charset="0"/>
                <a:cs typeface="Times New Roman" pitchFamily="18" charset="0"/>
              </a:rPr>
              <a:t>There are some other </a:t>
            </a:r>
            <a:r>
              <a:rPr lang="en-US" dirty="0" smtClean="0">
                <a:latin typeface="Times New Roman" pitchFamily="18" charset="0"/>
                <a:cs typeface="Times New Roman" pitchFamily="18" charset="0"/>
              </a:rPr>
              <a:t>rivers </a:t>
            </a:r>
            <a:r>
              <a:rPr lang="en-US" dirty="0">
                <a:latin typeface="Times New Roman" pitchFamily="18" charset="0"/>
                <a:cs typeface="Times New Roman" pitchFamily="18" charset="0"/>
              </a:rPr>
              <a:t>like the Padma, the </a:t>
            </a:r>
            <a:r>
              <a:rPr lang="en-US" dirty="0" err="1">
                <a:latin typeface="Times New Roman" pitchFamily="18" charset="0"/>
                <a:cs typeface="Times New Roman" pitchFamily="18" charset="0"/>
              </a:rPr>
              <a:t>karnafuli</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Sheetalakha</a:t>
            </a:r>
            <a:r>
              <a:rPr lang="en-US" dirty="0">
                <a:latin typeface="Times New Roman" pitchFamily="18" charset="0"/>
                <a:cs typeface="Times New Roman" pitchFamily="18" charset="0"/>
              </a:rPr>
              <a:t> are getting polluted day by day because of industrial reasons</a:t>
            </a:r>
            <a:r>
              <a:rPr lang="en-US" dirty="0"/>
              <a:t>.</a:t>
            </a:r>
          </a:p>
          <a:p>
            <a:endParaRPr lang="en-US" dirty="0"/>
          </a:p>
        </p:txBody>
      </p:sp>
    </p:spTree>
    <p:extLst>
      <p:ext uri="{BB962C8B-B14F-4D97-AF65-F5344CB8AC3E}">
        <p14:creationId xmlns:p14="http://schemas.microsoft.com/office/powerpoint/2010/main" val="144722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Soil</a:t>
            </a:r>
            <a:endParaRPr lang="en-US" dirty="0"/>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The major part of Bangladesh in on the Delta form by the three major rivers Padma, </a:t>
            </a:r>
            <a:r>
              <a:rPr lang="en-US" dirty="0" err="1">
                <a:latin typeface="Times New Roman" pitchFamily="18" charset="0"/>
                <a:cs typeface="Times New Roman" pitchFamily="18" charset="0"/>
              </a:rPr>
              <a:t>Megna</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Jamuna</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The huge sediments carried by these rivers are the major sources of formation of 80% of soils of the country.</a:t>
            </a:r>
          </a:p>
          <a:p>
            <a:pPr algn="just"/>
            <a:r>
              <a:rPr lang="en-US" dirty="0">
                <a:latin typeface="Times New Roman" pitchFamily="18" charset="0"/>
                <a:cs typeface="Times New Roman" pitchFamily="18" charset="0"/>
              </a:rPr>
              <a:t>The remaining 20% of soils have been formed in Tertiary and Quaternary sediments of hills (12%) and in uplifted Pleistocene terrace.</a:t>
            </a:r>
          </a:p>
          <a:p>
            <a:pPr marL="68580" indent="0">
              <a:buNone/>
            </a:pPr>
            <a:endParaRPr lang="en-US" dirty="0"/>
          </a:p>
        </p:txBody>
      </p:sp>
    </p:spTree>
    <p:extLst>
      <p:ext uri="{BB962C8B-B14F-4D97-AF65-F5344CB8AC3E}">
        <p14:creationId xmlns:p14="http://schemas.microsoft.com/office/powerpoint/2010/main" val="78418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Soil</a:t>
            </a:r>
          </a:p>
        </p:txBody>
      </p:sp>
      <p:sp>
        <p:nvSpPr>
          <p:cNvPr id="3" name="Content Placeholder 2"/>
          <p:cNvSpPr>
            <a:spLocks noGrp="1"/>
          </p:cNvSpPr>
          <p:nvPr>
            <p:ph idx="1"/>
          </p:nvPr>
        </p:nvSpPr>
        <p:spPr/>
        <p:txBody>
          <a:bodyPr>
            <a:normAutofit/>
          </a:bodyPr>
          <a:lstStyle/>
          <a:p>
            <a:pPr marL="68580" indent="0">
              <a:buNone/>
            </a:pPr>
            <a:r>
              <a:rPr lang="en-US" b="1" dirty="0">
                <a:latin typeface="Times New Roman" pitchFamily="18" charset="0"/>
                <a:cs typeface="Times New Roman" pitchFamily="18" charset="0"/>
              </a:rPr>
              <a:t>Soil Erosion caused </a:t>
            </a:r>
            <a:r>
              <a:rPr lang="en-US" b="1" dirty="0" smtClean="0">
                <a:latin typeface="Times New Roman" pitchFamily="18" charset="0"/>
                <a:cs typeface="Times New Roman" pitchFamily="18" charset="0"/>
              </a:rPr>
              <a:t>by</a:t>
            </a:r>
          </a:p>
          <a:p>
            <a:pPr marL="0" indent="0">
              <a:buNone/>
            </a:pPr>
            <a:r>
              <a:rPr lang="en-US" b="1" dirty="0" smtClean="0">
                <a:latin typeface="Times New Roman" pitchFamily="18" charset="0"/>
                <a:cs typeface="Times New Roman" pitchFamily="18" charset="0"/>
              </a:rPr>
              <a:t>1. Natural </a:t>
            </a:r>
            <a:r>
              <a:rPr lang="en-US" b="1" dirty="0">
                <a:latin typeface="Times New Roman" pitchFamily="18" charset="0"/>
                <a:cs typeface="Times New Roman" pitchFamily="18" charset="0"/>
              </a:rPr>
              <a:t>Process-</a:t>
            </a:r>
          </a:p>
          <a:p>
            <a:pPr>
              <a:buFont typeface="Wingdings" pitchFamily="2" charset="2"/>
              <a:buChar char="Ø"/>
            </a:pPr>
            <a:r>
              <a:rPr lang="en-US" dirty="0">
                <a:latin typeface="Times New Roman" pitchFamily="18" charset="0"/>
                <a:cs typeface="Times New Roman" pitchFamily="18" charset="0"/>
              </a:rPr>
              <a:t>Water flowing Down hill</a:t>
            </a:r>
          </a:p>
          <a:p>
            <a:pPr>
              <a:buFont typeface="Wingdings" pitchFamily="2" charset="2"/>
              <a:buChar char="Ø"/>
            </a:pPr>
            <a:r>
              <a:rPr lang="en-US" dirty="0">
                <a:latin typeface="Times New Roman" pitchFamily="18" charset="0"/>
                <a:cs typeface="Times New Roman" pitchFamily="18" charset="0"/>
              </a:rPr>
              <a:t>Wind </a:t>
            </a:r>
          </a:p>
          <a:p>
            <a:pPr>
              <a:buFont typeface="Wingdings" pitchFamily="2" charset="2"/>
              <a:buChar char="Ø"/>
            </a:pPr>
            <a:r>
              <a:rPr lang="en-US" dirty="0">
                <a:latin typeface="Times New Roman" pitchFamily="18" charset="0"/>
                <a:cs typeface="Times New Roman" pitchFamily="18" charset="0"/>
              </a:rPr>
              <a:t>Slope of the land</a:t>
            </a:r>
          </a:p>
          <a:p>
            <a:pPr marL="0" indent="0">
              <a:buNone/>
            </a:pPr>
            <a:r>
              <a:rPr lang="en-US" b="1" dirty="0">
                <a:latin typeface="Times New Roman" pitchFamily="18" charset="0"/>
                <a:cs typeface="Times New Roman" pitchFamily="18" charset="0"/>
              </a:rPr>
              <a:t>2.  Human activities</a:t>
            </a:r>
          </a:p>
          <a:p>
            <a:pPr>
              <a:buFont typeface="Wingdings" pitchFamily="2" charset="2"/>
              <a:buChar char="Ø"/>
            </a:pPr>
            <a:r>
              <a:rPr lang="en-US" dirty="0">
                <a:latin typeface="Times New Roman" pitchFamily="18" charset="0"/>
                <a:cs typeface="Times New Roman" pitchFamily="18" charset="0"/>
              </a:rPr>
              <a:t>Over cropping</a:t>
            </a:r>
          </a:p>
          <a:p>
            <a:pPr>
              <a:buFont typeface="Wingdings" pitchFamily="2" charset="2"/>
              <a:buChar char="Ø"/>
            </a:pPr>
            <a:r>
              <a:rPr lang="en-US" dirty="0">
                <a:latin typeface="Times New Roman" pitchFamily="18" charset="0"/>
                <a:cs typeface="Times New Roman" pitchFamily="18" charset="0"/>
              </a:rPr>
              <a:t>Overgrazing</a:t>
            </a:r>
          </a:p>
          <a:p>
            <a:pPr>
              <a:buFont typeface="Wingdings" pitchFamily="2" charset="2"/>
              <a:buChar char="Ø"/>
            </a:pPr>
            <a:r>
              <a:rPr lang="en-US" dirty="0">
                <a:latin typeface="Times New Roman" pitchFamily="18" charset="0"/>
                <a:cs typeface="Times New Roman" pitchFamily="18" charset="0"/>
              </a:rPr>
              <a:t>Deforestation</a:t>
            </a:r>
          </a:p>
          <a:p>
            <a:pPr marL="68580" indent="0">
              <a:buNone/>
            </a:pPr>
            <a:endParaRPr lang="en-US" dirty="0"/>
          </a:p>
        </p:txBody>
      </p:sp>
    </p:spTree>
    <p:extLst>
      <p:ext uri="{BB962C8B-B14F-4D97-AF65-F5344CB8AC3E}">
        <p14:creationId xmlns:p14="http://schemas.microsoft.com/office/powerpoint/2010/main" val="275541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96336"/>
          </a:xfrm>
        </p:spPr>
        <p:txBody>
          <a:bodyPr>
            <a:normAutofit fontScale="90000"/>
          </a:bodyPr>
          <a:lstStyle/>
          <a:p>
            <a:r>
              <a:rPr lang="en-US" dirty="0"/>
              <a:t>Soil</a:t>
            </a:r>
          </a:p>
        </p:txBody>
      </p:sp>
      <p:sp>
        <p:nvSpPr>
          <p:cNvPr id="3" name="Content Placeholder 2"/>
          <p:cNvSpPr>
            <a:spLocks noGrp="1"/>
          </p:cNvSpPr>
          <p:nvPr>
            <p:ph idx="1"/>
          </p:nvPr>
        </p:nvSpPr>
        <p:spPr>
          <a:xfrm>
            <a:off x="1043492" y="1600200"/>
            <a:ext cx="6777317" cy="4232429"/>
          </a:xfrm>
        </p:spPr>
        <p:txBody>
          <a:bodyPr>
            <a:normAutofit/>
          </a:bodyPr>
          <a:lstStyle/>
          <a:p>
            <a:pPr marL="68580" indent="0" algn="just">
              <a:buNone/>
            </a:pPr>
            <a:r>
              <a:rPr lang="en-US" b="1" dirty="0">
                <a:latin typeface="Times New Roman" pitchFamily="18" charset="0"/>
                <a:cs typeface="Times New Roman" pitchFamily="18" charset="0"/>
              </a:rPr>
              <a:t>Effects of Soil Erosion</a:t>
            </a:r>
            <a:endParaRPr lang="en-US" b="1"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Loss </a:t>
            </a:r>
            <a:r>
              <a:rPr lang="en-US" b="1" dirty="0">
                <a:latin typeface="Times New Roman" pitchFamily="18" charset="0"/>
                <a:cs typeface="Times New Roman" pitchFamily="18" charset="0"/>
              </a:rPr>
              <a:t>of top soil- </a:t>
            </a:r>
            <a:r>
              <a:rPr lang="en-US" dirty="0">
                <a:latin typeface="Times New Roman" pitchFamily="18" charset="0"/>
                <a:cs typeface="Times New Roman" pitchFamily="18" charset="0"/>
              </a:rPr>
              <a:t>this is the biggest effect of soil erosion because top soil is so fertile, if it is removed, this can cause serious harm to farmers crops or the ability to effectively work their land.</a:t>
            </a:r>
          </a:p>
          <a:p>
            <a:pPr algn="just"/>
            <a:r>
              <a:rPr lang="en-US" b="1" dirty="0">
                <a:latin typeface="Times New Roman" pitchFamily="18" charset="0"/>
                <a:cs typeface="Times New Roman" pitchFamily="18" charset="0"/>
              </a:rPr>
              <a:t>Soil compaction- </a:t>
            </a:r>
            <a:r>
              <a:rPr lang="en-US" dirty="0">
                <a:latin typeface="Times New Roman" pitchFamily="18" charset="0"/>
                <a:cs typeface="Times New Roman" pitchFamily="18" charset="0"/>
              </a:rPr>
              <a:t>when soil under the topsoil becomes compacted, it reduces the ability of water to infiltrate. Runoff increases which cause more erosion.</a:t>
            </a:r>
          </a:p>
          <a:p>
            <a:pPr algn="just"/>
            <a:r>
              <a:rPr lang="en-US" b="1" dirty="0">
                <a:latin typeface="Times New Roman" pitchFamily="18" charset="0"/>
                <a:cs typeface="Times New Roman" pitchFamily="18" charset="0"/>
              </a:rPr>
              <a:t>Reduced organic and fertile matter- </a:t>
            </a:r>
            <a:r>
              <a:rPr lang="en-US" dirty="0">
                <a:latin typeface="Times New Roman" pitchFamily="18" charset="0"/>
                <a:cs typeface="Times New Roman" pitchFamily="18" charset="0"/>
              </a:rPr>
              <a:t>removing topsoil reduces the ability o of land to generate new flora or crops</a:t>
            </a:r>
            <a:endParaRPr lang="en-US" dirty="0"/>
          </a:p>
        </p:txBody>
      </p:sp>
    </p:spTree>
    <p:extLst>
      <p:ext uri="{BB962C8B-B14F-4D97-AF65-F5344CB8AC3E}">
        <p14:creationId xmlns:p14="http://schemas.microsoft.com/office/powerpoint/2010/main" val="278544861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307</TotalTime>
  <Words>1471</Words>
  <Application>Microsoft Office PowerPoint</Application>
  <PresentationFormat>On-screen Show (4:3)</PresentationFormat>
  <Paragraphs>99</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Times New Roman</vt:lpstr>
      <vt:lpstr>Wingdings</vt:lpstr>
      <vt:lpstr>Wingdings 2</vt:lpstr>
      <vt:lpstr>Retrospect</vt:lpstr>
      <vt:lpstr>Lecture-4</vt:lpstr>
      <vt:lpstr>Sessons and Climate</vt:lpstr>
      <vt:lpstr>River</vt:lpstr>
      <vt:lpstr>River</vt:lpstr>
      <vt:lpstr>River</vt:lpstr>
      <vt:lpstr>River</vt:lpstr>
      <vt:lpstr>Soil</vt:lpstr>
      <vt:lpstr>Soil</vt:lpstr>
      <vt:lpstr>Soil</vt:lpstr>
      <vt:lpstr>Soil</vt:lpstr>
      <vt:lpstr>Flora &amp; Fauna</vt:lpstr>
      <vt:lpstr>PowerPoint Presentation</vt:lpstr>
      <vt:lpstr>PowerPoint Presentation</vt:lpstr>
      <vt:lpstr>PowerPoint Presentation</vt:lpstr>
      <vt:lpstr>PowerPoint Presentation</vt:lpstr>
      <vt:lpstr>Rare animals</vt:lpstr>
      <vt:lpstr>PowerPoint Presentation</vt:lpstr>
      <vt:lpstr>Major Natural Disaster of Bangladesh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Natural Hazards/Disasters of Bangladesh</vt:lpstr>
      <vt:lpstr>PowerPoint Presentation</vt:lpstr>
      <vt:lpstr>PowerPoint Presentation</vt:lpstr>
      <vt:lpstr>PowerPoint Presentation</vt:lpstr>
      <vt:lpstr>PowerPoint Presentation</vt:lpstr>
      <vt:lpstr>Impacts of Disasters</vt:lpstr>
      <vt:lpstr>How environment influence people </vt:lpstr>
      <vt:lpstr>How environment influence people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Lecture-5</dc:title>
  <dc:creator>buft</dc:creator>
  <cp:lastModifiedBy>Windows User</cp:lastModifiedBy>
  <cp:revision>41</cp:revision>
  <dcterms:created xsi:type="dcterms:W3CDTF">2006-08-16T00:00:00Z</dcterms:created>
  <dcterms:modified xsi:type="dcterms:W3CDTF">2019-05-02T07:10:17Z</dcterms:modified>
</cp:coreProperties>
</file>